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7" r:id="rId2"/>
    <p:sldId id="277" r:id="rId3"/>
    <p:sldId id="259" r:id="rId4"/>
    <p:sldId id="258" r:id="rId5"/>
    <p:sldId id="260" r:id="rId6"/>
    <p:sldId id="261" r:id="rId7"/>
    <p:sldId id="262" r:id="rId8"/>
    <p:sldId id="263" r:id="rId9"/>
    <p:sldId id="264" r:id="rId10"/>
    <p:sldId id="265" r:id="rId11"/>
    <p:sldId id="266" r:id="rId12"/>
    <p:sldId id="267" r:id="rId13"/>
    <p:sldId id="269" r:id="rId14"/>
    <p:sldId id="270" r:id="rId15"/>
    <p:sldId id="271" r:id="rId16"/>
    <p:sldId id="268" r:id="rId17"/>
    <p:sldId id="273" r:id="rId18"/>
    <p:sldId id="274" r:id="rId19"/>
    <p:sldId id="275" r:id="rId20"/>
    <p:sldId id="276" r:id="rId21"/>
    <p:sldId id="272" r:id="rId22"/>
  </p:sldIdLst>
  <p:sldSz cx="9144000" cy="6858000" type="screen4x3"/>
  <p:notesSz cx="6792913" cy="992505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529" autoAdjust="0"/>
  </p:normalViewPr>
  <p:slideViewPr>
    <p:cSldViewPr snapToGrid="0">
      <p:cViewPr varScale="1">
        <p:scale>
          <a:sx n="59" d="100"/>
          <a:sy n="59" d="100"/>
        </p:scale>
        <p:origin x="150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3596" cy="497976"/>
          </a:xfrm>
          <a:prstGeom prst="rect">
            <a:avLst/>
          </a:prstGeom>
        </p:spPr>
        <p:txBody>
          <a:bodyPr vert="horz" lIns="91440" tIns="45720" rIns="91440" bIns="45720" rtlCol="0"/>
          <a:lstStyle>
            <a:lvl1pPr algn="l">
              <a:defRPr sz="1200"/>
            </a:lvl1pPr>
          </a:lstStyle>
          <a:p>
            <a:endParaRPr lang="ro-RO"/>
          </a:p>
        </p:txBody>
      </p:sp>
      <p:sp>
        <p:nvSpPr>
          <p:cNvPr id="3" name="Date Placeholder 2"/>
          <p:cNvSpPr>
            <a:spLocks noGrp="1"/>
          </p:cNvSpPr>
          <p:nvPr>
            <p:ph type="dt" idx="1"/>
          </p:nvPr>
        </p:nvSpPr>
        <p:spPr>
          <a:xfrm>
            <a:off x="3847745" y="0"/>
            <a:ext cx="2943596" cy="497976"/>
          </a:xfrm>
          <a:prstGeom prst="rect">
            <a:avLst/>
          </a:prstGeom>
        </p:spPr>
        <p:txBody>
          <a:bodyPr vert="horz" lIns="91440" tIns="45720" rIns="91440" bIns="45720" rtlCol="0"/>
          <a:lstStyle>
            <a:lvl1pPr algn="r">
              <a:defRPr sz="1200"/>
            </a:lvl1pPr>
          </a:lstStyle>
          <a:p>
            <a:fld id="{DB470704-48ED-4372-AC8E-FA448006BFF8}" type="datetimeFigureOut">
              <a:rPr lang="ro-RO" smtClean="0"/>
              <a:t>12.09.2023</a:t>
            </a:fld>
            <a:endParaRPr lang="ro-RO"/>
          </a:p>
        </p:txBody>
      </p:sp>
      <p:sp>
        <p:nvSpPr>
          <p:cNvPr id="4" name="Slide Image Placeholder 3"/>
          <p:cNvSpPr>
            <a:spLocks noGrp="1" noRot="1" noChangeAspect="1"/>
          </p:cNvSpPr>
          <p:nvPr>
            <p:ph type="sldImg" idx="2"/>
          </p:nvPr>
        </p:nvSpPr>
        <p:spPr>
          <a:xfrm>
            <a:off x="1163638" y="1239838"/>
            <a:ext cx="4465637" cy="3351212"/>
          </a:xfrm>
          <a:prstGeom prst="rect">
            <a:avLst/>
          </a:prstGeom>
          <a:noFill/>
          <a:ln w="12700">
            <a:solidFill>
              <a:prstClr val="black"/>
            </a:solidFill>
          </a:ln>
        </p:spPr>
        <p:txBody>
          <a:bodyPr vert="horz" lIns="91440" tIns="45720" rIns="91440" bIns="45720" rtlCol="0" anchor="ctr"/>
          <a:lstStyle/>
          <a:p>
            <a:endParaRPr lang="ro-RO"/>
          </a:p>
        </p:txBody>
      </p:sp>
      <p:sp>
        <p:nvSpPr>
          <p:cNvPr id="5" name="Notes Placeholder 4"/>
          <p:cNvSpPr>
            <a:spLocks noGrp="1"/>
          </p:cNvSpPr>
          <p:nvPr>
            <p:ph type="body" sz="quarter" idx="3"/>
          </p:nvPr>
        </p:nvSpPr>
        <p:spPr>
          <a:xfrm>
            <a:off x="679292" y="4776431"/>
            <a:ext cx="5434330" cy="390798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6" name="Footer Placeholder 5"/>
          <p:cNvSpPr>
            <a:spLocks noGrp="1"/>
          </p:cNvSpPr>
          <p:nvPr>
            <p:ph type="ftr" sz="quarter" idx="4"/>
          </p:nvPr>
        </p:nvSpPr>
        <p:spPr>
          <a:xfrm>
            <a:off x="0" y="9427076"/>
            <a:ext cx="2943596" cy="497975"/>
          </a:xfrm>
          <a:prstGeom prst="rect">
            <a:avLst/>
          </a:prstGeom>
        </p:spPr>
        <p:txBody>
          <a:bodyPr vert="horz" lIns="91440" tIns="45720" rIns="91440" bIns="45720" rtlCol="0" anchor="b"/>
          <a:lstStyle>
            <a:lvl1pPr algn="l">
              <a:defRPr sz="1200"/>
            </a:lvl1pPr>
          </a:lstStyle>
          <a:p>
            <a:endParaRPr lang="ro-RO"/>
          </a:p>
        </p:txBody>
      </p:sp>
      <p:sp>
        <p:nvSpPr>
          <p:cNvPr id="7" name="Slide Number Placeholder 6"/>
          <p:cNvSpPr>
            <a:spLocks noGrp="1"/>
          </p:cNvSpPr>
          <p:nvPr>
            <p:ph type="sldNum" sz="quarter" idx="5"/>
          </p:nvPr>
        </p:nvSpPr>
        <p:spPr>
          <a:xfrm>
            <a:off x="3847745" y="9427076"/>
            <a:ext cx="2943596" cy="497975"/>
          </a:xfrm>
          <a:prstGeom prst="rect">
            <a:avLst/>
          </a:prstGeom>
        </p:spPr>
        <p:txBody>
          <a:bodyPr vert="horz" lIns="91440" tIns="45720" rIns="91440" bIns="45720" rtlCol="0" anchor="b"/>
          <a:lstStyle>
            <a:lvl1pPr algn="r">
              <a:defRPr sz="1200"/>
            </a:lvl1pPr>
          </a:lstStyle>
          <a:p>
            <a:fld id="{03F39AE7-BA7E-4AD7-AD59-83AFC263771E}" type="slidenum">
              <a:rPr lang="ro-RO" smtClean="0"/>
              <a:t>‹#›</a:t>
            </a:fld>
            <a:endParaRPr lang="ro-RO"/>
          </a:p>
        </p:txBody>
      </p:sp>
    </p:spTree>
    <p:extLst>
      <p:ext uri="{BB962C8B-B14F-4D97-AF65-F5344CB8AC3E}">
        <p14:creationId xmlns:p14="http://schemas.microsoft.com/office/powerpoint/2010/main" val="31757771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ts val="1400"/>
              </a:lnSpc>
              <a:spcBef>
                <a:spcPts val="1200"/>
              </a:spcBef>
              <a:spcAft>
                <a:spcPts val="300"/>
              </a:spcAft>
            </a:pPr>
            <a:r>
              <a:rPr lang="ro-RO" sz="1800" b="1" dirty="0">
                <a:effectLst/>
                <a:latin typeface="Verdana" panose="020B0604030504040204" pitchFamily="34" charset="0"/>
                <a:ea typeface="Verdana" panose="020B0604030504040204" pitchFamily="34" charset="0"/>
                <a:cs typeface="Verdana" panose="020B0604030504040204" pitchFamily="34" charset="0"/>
              </a:rPr>
              <a:t>Pompă de căldură sol-apă</a:t>
            </a:r>
            <a:endParaRPr lang="ro-RO" sz="1800" dirty="0">
              <a:effectLst/>
              <a:latin typeface="Verdana" panose="020B0604030504040204" pitchFamily="34" charset="0"/>
              <a:ea typeface="Verdana" panose="020B0604030504040204" pitchFamily="34" charset="0"/>
              <a:cs typeface="Verdana" panose="020B0604030504040204" pitchFamily="34" charset="0"/>
            </a:endParaRPr>
          </a:p>
          <a:p>
            <a:pPr algn="just">
              <a:lnSpc>
                <a:spcPts val="1400"/>
              </a:lnSpc>
              <a:spcBef>
                <a:spcPts val="1200"/>
              </a:spcBef>
              <a:spcAft>
                <a:spcPts val="300"/>
              </a:spcAft>
            </a:pPr>
            <a:r>
              <a:rPr lang="ro-RO" sz="1800" dirty="0">
                <a:effectLst/>
                <a:latin typeface="Verdana" panose="020B0604030504040204" pitchFamily="34" charset="0"/>
                <a:ea typeface="Verdana" panose="020B0604030504040204" pitchFamily="34" charset="0"/>
                <a:cs typeface="Verdana" panose="020B0604030504040204" pitchFamily="34" charset="0"/>
              </a:rPr>
              <a:t>Pompe de căldură sol-apă, cu colector orizontal/sondă verticală, la care sursa de căldură este pământul și în sistemul de încălzire se utilizează apa.</a:t>
            </a:r>
          </a:p>
          <a:p>
            <a:pPr algn="just">
              <a:lnSpc>
                <a:spcPts val="1400"/>
              </a:lnSpc>
              <a:spcBef>
                <a:spcPts val="1200"/>
              </a:spcBef>
              <a:spcAft>
                <a:spcPts val="300"/>
              </a:spcAft>
            </a:pPr>
            <a:endParaRPr lang="ro-RO" sz="1800" dirty="0">
              <a:effectLst/>
              <a:latin typeface="Verdana" panose="020B0604030504040204" pitchFamily="34" charset="0"/>
              <a:ea typeface="Verdana" panose="020B0604030504040204" pitchFamily="34" charset="0"/>
              <a:cs typeface="Verdana" panose="020B0604030504040204" pitchFamily="34" charset="0"/>
            </a:endParaRPr>
          </a:p>
          <a:p>
            <a:pPr algn="just">
              <a:lnSpc>
                <a:spcPts val="1400"/>
              </a:lnSpc>
              <a:spcBef>
                <a:spcPts val="1200"/>
              </a:spcBef>
              <a:spcAft>
                <a:spcPts val="300"/>
              </a:spcAft>
            </a:pPr>
            <a:r>
              <a:rPr lang="ro-RO" sz="1800" b="1" dirty="0">
                <a:effectLst/>
                <a:latin typeface="Verdana" panose="020B0604030504040204" pitchFamily="34" charset="0"/>
                <a:ea typeface="Verdana" panose="020B0604030504040204" pitchFamily="34" charset="0"/>
                <a:cs typeface="Verdana" panose="020B0604030504040204" pitchFamily="34" charset="0"/>
              </a:rPr>
              <a:t>Pompă de căldură sol-apă</a:t>
            </a:r>
            <a:endParaRPr lang="ro-RO" sz="1800" dirty="0">
              <a:effectLst/>
              <a:latin typeface="Verdana" panose="020B0604030504040204" pitchFamily="34" charset="0"/>
              <a:ea typeface="Verdana" panose="020B0604030504040204" pitchFamily="34" charset="0"/>
              <a:cs typeface="Verdana" panose="020B0604030504040204" pitchFamily="34" charset="0"/>
            </a:endParaRPr>
          </a:p>
          <a:p>
            <a:pPr algn="just">
              <a:lnSpc>
                <a:spcPts val="1400"/>
              </a:lnSpc>
              <a:spcBef>
                <a:spcPts val="1200"/>
              </a:spcBef>
              <a:spcAft>
                <a:spcPts val="300"/>
              </a:spcAft>
            </a:pPr>
            <a:r>
              <a:rPr lang="ro-RO" sz="1800" dirty="0">
                <a:effectLst/>
                <a:latin typeface="Verdana" panose="020B0604030504040204" pitchFamily="34" charset="0"/>
                <a:ea typeface="Verdana" panose="020B0604030504040204" pitchFamily="34" charset="0"/>
                <a:cs typeface="Verdana" panose="020B0604030504040204" pitchFamily="34" charset="0"/>
              </a:rPr>
              <a:t>Pompe de căldură apă-apă, sursa de căldură este apă din pânză de apă freatică, din lacuri, râuri sau apă de mare și în sistemul de încălzire se utilizează apa.</a:t>
            </a:r>
          </a:p>
          <a:p>
            <a:pPr algn="just">
              <a:lnSpc>
                <a:spcPts val="1400"/>
              </a:lnSpc>
              <a:spcBef>
                <a:spcPts val="1200"/>
              </a:spcBef>
              <a:spcAft>
                <a:spcPts val="300"/>
              </a:spcAft>
            </a:pPr>
            <a:endParaRPr lang="ro-RO" sz="1800" dirty="0">
              <a:effectLst/>
              <a:latin typeface="Verdana" panose="020B0604030504040204" pitchFamily="34" charset="0"/>
              <a:ea typeface="Verdana" panose="020B0604030504040204" pitchFamily="34" charset="0"/>
              <a:cs typeface="Verdana" panose="020B0604030504040204" pitchFamily="34" charset="0"/>
            </a:endParaRPr>
          </a:p>
          <a:p>
            <a:pPr algn="just">
              <a:lnSpc>
                <a:spcPts val="1400"/>
              </a:lnSpc>
              <a:spcBef>
                <a:spcPts val="1200"/>
              </a:spcBef>
              <a:spcAft>
                <a:spcPts val="300"/>
              </a:spcAft>
            </a:pPr>
            <a:r>
              <a:rPr lang="ro-RO" sz="1800" b="1" dirty="0">
                <a:effectLst/>
                <a:latin typeface="Verdana" panose="020B0604030504040204" pitchFamily="34" charset="0"/>
                <a:ea typeface="Verdana" panose="020B0604030504040204" pitchFamily="34" charset="0"/>
                <a:cs typeface="Verdana" panose="020B0604030504040204" pitchFamily="34" charset="0"/>
              </a:rPr>
              <a:t>Pompă de căldură aer-apă</a:t>
            </a:r>
            <a:endParaRPr lang="ro-RO" sz="1800" dirty="0">
              <a:effectLst/>
              <a:latin typeface="Verdana" panose="020B0604030504040204" pitchFamily="34" charset="0"/>
              <a:ea typeface="Verdana" panose="020B0604030504040204" pitchFamily="34" charset="0"/>
              <a:cs typeface="Verdana" panose="020B0604030504040204" pitchFamily="34" charset="0"/>
            </a:endParaRPr>
          </a:p>
          <a:p>
            <a:pPr algn="just">
              <a:lnSpc>
                <a:spcPts val="1400"/>
              </a:lnSpc>
              <a:spcBef>
                <a:spcPts val="1200"/>
              </a:spcBef>
              <a:spcAft>
                <a:spcPts val="300"/>
              </a:spcAft>
            </a:pPr>
            <a:r>
              <a:rPr lang="ro-RO" sz="1800" dirty="0">
                <a:effectLst/>
                <a:latin typeface="Verdana" panose="020B0604030504040204" pitchFamily="34" charset="0"/>
                <a:ea typeface="Verdana" panose="020B0604030504040204" pitchFamily="34" charset="0"/>
                <a:cs typeface="Verdana" panose="020B0604030504040204" pitchFamily="34" charset="0"/>
              </a:rPr>
              <a:t>O pompă de căldură aer-apă funcționează atrăgând energie din aerul de afară, energie care este folosită pentru a încălzi aerul dintr-un spațiu sau o încăpere. Ea poate produce energia necesară nu doar atunci când afară este cald, ci și atunci când în exterior se înregistrează temperaturi negative. Aerul înconjurător conține căldură chiar și atunci când temperaturile scad sub zero grade Celsius. Acest tip de instalație poate produce și energia necesară pentru a încălzi apa ce circulă prin diverse instalații de încălzire, așa cum este în cazul caloriferelor sau țevilor din pardoseală.</a:t>
            </a:r>
          </a:p>
          <a:p>
            <a:endParaRPr lang="ro-RO" dirty="0"/>
          </a:p>
        </p:txBody>
      </p:sp>
      <p:sp>
        <p:nvSpPr>
          <p:cNvPr id="4" name="Slide Number Placeholder 3"/>
          <p:cNvSpPr>
            <a:spLocks noGrp="1"/>
          </p:cNvSpPr>
          <p:nvPr>
            <p:ph type="sldNum" sz="quarter" idx="5"/>
          </p:nvPr>
        </p:nvSpPr>
        <p:spPr/>
        <p:txBody>
          <a:bodyPr/>
          <a:lstStyle/>
          <a:p>
            <a:fld id="{03F39AE7-BA7E-4AD7-AD59-83AFC263771E}" type="slidenum">
              <a:rPr lang="ro-RO" smtClean="0"/>
              <a:t>5</a:t>
            </a:fld>
            <a:endParaRPr lang="ro-RO"/>
          </a:p>
        </p:txBody>
      </p:sp>
    </p:spTree>
    <p:extLst>
      <p:ext uri="{BB962C8B-B14F-4D97-AF65-F5344CB8AC3E}">
        <p14:creationId xmlns:p14="http://schemas.microsoft.com/office/powerpoint/2010/main" val="8260698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5"/>
          </p:nvPr>
        </p:nvSpPr>
        <p:spPr/>
        <p:txBody>
          <a:bodyPr/>
          <a:lstStyle/>
          <a:p>
            <a:fld id="{03F39AE7-BA7E-4AD7-AD59-83AFC263771E}" type="slidenum">
              <a:rPr lang="ro-RO" smtClean="0"/>
              <a:t>6</a:t>
            </a:fld>
            <a:endParaRPr lang="ro-RO"/>
          </a:p>
        </p:txBody>
      </p:sp>
    </p:spTree>
    <p:extLst>
      <p:ext uri="{BB962C8B-B14F-4D97-AF65-F5344CB8AC3E}">
        <p14:creationId xmlns:p14="http://schemas.microsoft.com/office/powerpoint/2010/main" val="3903110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5"/>
          </p:nvPr>
        </p:nvSpPr>
        <p:spPr/>
        <p:txBody>
          <a:bodyPr/>
          <a:lstStyle/>
          <a:p>
            <a:fld id="{03F39AE7-BA7E-4AD7-AD59-83AFC263771E}" type="slidenum">
              <a:rPr lang="ro-RO" smtClean="0"/>
              <a:t>7</a:t>
            </a:fld>
            <a:endParaRPr lang="ro-RO"/>
          </a:p>
        </p:txBody>
      </p:sp>
    </p:spTree>
    <p:extLst>
      <p:ext uri="{BB962C8B-B14F-4D97-AF65-F5344CB8AC3E}">
        <p14:creationId xmlns:p14="http://schemas.microsoft.com/office/powerpoint/2010/main" val="8159870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ts val="1400"/>
              </a:lnSpc>
              <a:spcBef>
                <a:spcPts val="1200"/>
              </a:spcBef>
              <a:spcAft>
                <a:spcPts val="300"/>
              </a:spcAft>
            </a:pPr>
            <a:r>
              <a:rPr lang="ro-RO" sz="1800" b="1" dirty="0">
                <a:effectLst/>
                <a:latin typeface="Verdana" panose="020B0604030504040204" pitchFamily="34" charset="0"/>
                <a:ea typeface="Verdana" panose="020B0604030504040204" pitchFamily="34" charset="0"/>
                <a:cs typeface="Verdana" panose="020B0604030504040204" pitchFamily="34" charset="0"/>
              </a:rPr>
              <a:t>Obținerea certificatului nu este necesară pentru toate categoriile de clădiri, întrucât cerințele de performanță energetică nu se aplică următoarelor categorii de clădiri:</a:t>
            </a:r>
          </a:p>
          <a:p>
            <a:pPr marL="342900" lvl="0" indent="-342900" algn="just">
              <a:lnSpc>
                <a:spcPts val="1400"/>
              </a:lnSpc>
              <a:spcBef>
                <a:spcPts val="1200"/>
              </a:spcBef>
              <a:spcAft>
                <a:spcPts val="300"/>
              </a:spcAft>
              <a:buFont typeface="+mj-lt"/>
              <a:buAutoNum type="alphaLcParenR"/>
            </a:pPr>
            <a:r>
              <a:rPr lang="ro-RO" sz="1800" dirty="0">
                <a:effectLst/>
                <a:latin typeface="Verdana" panose="020B0604030504040204" pitchFamily="34" charset="0"/>
                <a:ea typeface="Verdana" panose="020B0604030504040204" pitchFamily="34" charset="0"/>
                <a:cs typeface="Verdana" panose="020B0604030504040204" pitchFamily="34" charset="0"/>
              </a:rPr>
              <a:t>clădiri </a:t>
            </a:r>
            <a:r>
              <a:rPr lang="ro-RO" sz="1800" dirty="0" err="1">
                <a:effectLst/>
                <a:latin typeface="Verdana" panose="020B0604030504040204" pitchFamily="34" charset="0"/>
                <a:ea typeface="Verdana" panose="020B0604030504040204" pitchFamily="34" charset="0"/>
                <a:cs typeface="Verdana" panose="020B0604030504040204" pitchFamily="34" charset="0"/>
              </a:rPr>
              <a:t>şi</a:t>
            </a:r>
            <a:r>
              <a:rPr lang="ro-RO" sz="1800" dirty="0">
                <a:effectLst/>
                <a:latin typeface="Verdana" panose="020B0604030504040204" pitchFamily="34" charset="0"/>
                <a:ea typeface="Verdana" panose="020B0604030504040204" pitchFamily="34" charset="0"/>
                <a:cs typeface="Verdana" panose="020B0604030504040204" pitchFamily="34" charset="0"/>
              </a:rPr>
              <a:t> monumente protejate care fie fac parte din zone construite protejate, conform legii, fie au valoare arhitecturală sau istorică deosebită, cărora, dacă li s-ar aplica </a:t>
            </a:r>
            <a:r>
              <a:rPr lang="ro-RO" sz="1800" dirty="0" err="1">
                <a:effectLst/>
                <a:latin typeface="Verdana" panose="020B0604030504040204" pitchFamily="34" charset="0"/>
                <a:ea typeface="Verdana" panose="020B0604030504040204" pitchFamily="34" charset="0"/>
                <a:cs typeface="Verdana" panose="020B0604030504040204" pitchFamily="34" charset="0"/>
              </a:rPr>
              <a:t>cerinţele</a:t>
            </a:r>
            <a:r>
              <a:rPr lang="ro-RO" sz="1800" dirty="0">
                <a:effectLst/>
                <a:latin typeface="Verdana" panose="020B0604030504040204" pitchFamily="34" charset="0"/>
                <a:ea typeface="Verdana" panose="020B0604030504040204" pitchFamily="34" charset="0"/>
                <a:cs typeface="Verdana" panose="020B0604030504040204" pitchFamily="34" charset="0"/>
              </a:rPr>
              <a:t>, li s-ar modifica în mod inacceptabil caracterul ori aspectul exterior;</a:t>
            </a:r>
          </a:p>
          <a:p>
            <a:pPr marL="342900" lvl="0" indent="-342900" algn="just">
              <a:lnSpc>
                <a:spcPts val="1400"/>
              </a:lnSpc>
              <a:spcBef>
                <a:spcPts val="1200"/>
              </a:spcBef>
              <a:spcAft>
                <a:spcPts val="300"/>
              </a:spcAft>
              <a:buFont typeface="+mj-lt"/>
              <a:buAutoNum type="alphaLcParenR"/>
            </a:pPr>
            <a:r>
              <a:rPr lang="ro-RO" sz="1800" dirty="0">
                <a:effectLst/>
                <a:latin typeface="Verdana" panose="020B0604030504040204" pitchFamily="34" charset="0"/>
                <a:ea typeface="Verdana" panose="020B0604030504040204" pitchFamily="34" charset="0"/>
                <a:cs typeface="Verdana" panose="020B0604030504040204" pitchFamily="34" charset="0"/>
              </a:rPr>
              <a:t>clădiri utilizate ca </a:t>
            </a:r>
            <a:r>
              <a:rPr lang="ro-RO" sz="1800" dirty="0" err="1">
                <a:effectLst/>
                <a:latin typeface="Verdana" panose="020B0604030504040204" pitchFamily="34" charset="0"/>
                <a:ea typeface="Verdana" panose="020B0604030504040204" pitchFamily="34" charset="0"/>
                <a:cs typeface="Verdana" panose="020B0604030504040204" pitchFamily="34" charset="0"/>
              </a:rPr>
              <a:t>lăcaşuri</a:t>
            </a:r>
            <a:r>
              <a:rPr lang="ro-RO" sz="1800" dirty="0">
                <a:effectLst/>
                <a:latin typeface="Verdana" panose="020B0604030504040204" pitchFamily="34" charset="0"/>
                <a:ea typeface="Verdana" panose="020B0604030504040204" pitchFamily="34" charset="0"/>
                <a:cs typeface="Verdana" panose="020B0604030504040204" pitchFamily="34" charset="0"/>
              </a:rPr>
              <a:t> de cult sau pentru alte </a:t>
            </a:r>
            <a:r>
              <a:rPr lang="ro-RO" sz="1800" dirty="0" err="1">
                <a:effectLst/>
                <a:latin typeface="Verdana" panose="020B0604030504040204" pitchFamily="34" charset="0"/>
                <a:ea typeface="Verdana" panose="020B0604030504040204" pitchFamily="34" charset="0"/>
                <a:cs typeface="Verdana" panose="020B0604030504040204" pitchFamily="34" charset="0"/>
              </a:rPr>
              <a:t>activităţi</a:t>
            </a:r>
            <a:r>
              <a:rPr lang="ro-RO" sz="1800" dirty="0">
                <a:effectLst/>
                <a:latin typeface="Verdana" panose="020B0604030504040204" pitchFamily="34" charset="0"/>
                <a:ea typeface="Verdana" panose="020B0604030504040204" pitchFamily="34" charset="0"/>
                <a:cs typeface="Verdana" panose="020B0604030504040204" pitchFamily="34" charset="0"/>
              </a:rPr>
              <a:t> cu caracter religios;</a:t>
            </a:r>
          </a:p>
          <a:p>
            <a:pPr marL="342900" lvl="0" indent="-342900" algn="just">
              <a:lnSpc>
                <a:spcPts val="1400"/>
              </a:lnSpc>
              <a:spcBef>
                <a:spcPts val="1200"/>
              </a:spcBef>
              <a:spcAft>
                <a:spcPts val="300"/>
              </a:spcAft>
              <a:buFont typeface="+mj-lt"/>
              <a:buAutoNum type="alphaLcParenR"/>
            </a:pPr>
            <a:r>
              <a:rPr lang="ro-RO" sz="1800" dirty="0">
                <a:effectLst/>
                <a:latin typeface="Verdana" panose="020B0604030504040204" pitchFamily="34" charset="0"/>
                <a:ea typeface="Verdana" panose="020B0604030504040204" pitchFamily="34" charset="0"/>
                <a:cs typeface="Verdana" panose="020B0604030504040204" pitchFamily="34" charset="0"/>
              </a:rPr>
              <a:t>clădiri provizorii prevăzute a fi utilizate pe perioade de până la 2 ani, din zone industriale, ateliere </a:t>
            </a:r>
            <a:r>
              <a:rPr lang="ro-RO" sz="1800" dirty="0" err="1">
                <a:effectLst/>
                <a:latin typeface="Verdana" panose="020B0604030504040204" pitchFamily="34" charset="0"/>
                <a:ea typeface="Verdana" panose="020B0604030504040204" pitchFamily="34" charset="0"/>
                <a:cs typeface="Verdana" panose="020B0604030504040204" pitchFamily="34" charset="0"/>
              </a:rPr>
              <a:t>şi</a:t>
            </a:r>
            <a:r>
              <a:rPr lang="ro-RO" sz="1800" dirty="0">
                <a:effectLst/>
                <a:latin typeface="Verdana" panose="020B0604030504040204" pitchFamily="34" charset="0"/>
                <a:ea typeface="Verdana" panose="020B0604030504040204" pitchFamily="34" charset="0"/>
                <a:cs typeface="Verdana" panose="020B0604030504040204" pitchFamily="34" charset="0"/>
              </a:rPr>
              <a:t> clădiri </a:t>
            </a:r>
            <a:r>
              <a:rPr lang="ro-RO" sz="1800" dirty="0" err="1">
                <a:effectLst/>
                <a:latin typeface="Verdana" panose="020B0604030504040204" pitchFamily="34" charset="0"/>
                <a:ea typeface="Verdana" panose="020B0604030504040204" pitchFamily="34" charset="0"/>
                <a:cs typeface="Verdana" panose="020B0604030504040204" pitchFamily="34" charset="0"/>
              </a:rPr>
              <a:t>nerezidenţiale</a:t>
            </a:r>
            <a:r>
              <a:rPr lang="ro-RO" sz="1800" dirty="0">
                <a:effectLst/>
                <a:latin typeface="Verdana" panose="020B0604030504040204" pitchFamily="34" charset="0"/>
                <a:ea typeface="Verdana" panose="020B0604030504040204" pitchFamily="34" charset="0"/>
                <a:cs typeface="Verdana" panose="020B0604030504040204" pitchFamily="34" charset="0"/>
              </a:rPr>
              <a:t> din domeniul agricol care necesită un consum redus de energie;</a:t>
            </a:r>
          </a:p>
          <a:p>
            <a:pPr marL="342900" lvl="0" indent="-342900" algn="just">
              <a:lnSpc>
                <a:spcPts val="1400"/>
              </a:lnSpc>
              <a:spcBef>
                <a:spcPts val="1200"/>
              </a:spcBef>
              <a:spcAft>
                <a:spcPts val="300"/>
              </a:spcAft>
              <a:buFont typeface="+mj-lt"/>
              <a:buAutoNum type="alphaLcParenR"/>
            </a:pPr>
            <a:r>
              <a:rPr lang="ro-RO" sz="1800" dirty="0">
                <a:effectLst/>
                <a:latin typeface="Verdana" panose="020B0604030504040204" pitchFamily="34" charset="0"/>
                <a:ea typeface="Verdana" panose="020B0604030504040204" pitchFamily="34" charset="0"/>
                <a:cs typeface="Verdana" panose="020B0604030504040204" pitchFamily="34" charset="0"/>
              </a:rPr>
              <a:t>clădiri </a:t>
            </a:r>
            <a:r>
              <a:rPr lang="ro-RO" sz="1800" dirty="0" err="1">
                <a:effectLst/>
                <a:latin typeface="Verdana" panose="020B0604030504040204" pitchFamily="34" charset="0"/>
                <a:ea typeface="Verdana" panose="020B0604030504040204" pitchFamily="34" charset="0"/>
                <a:cs typeface="Verdana" panose="020B0604030504040204" pitchFamily="34" charset="0"/>
              </a:rPr>
              <a:t>rezidenţiale</a:t>
            </a:r>
            <a:r>
              <a:rPr lang="ro-RO" sz="1800" dirty="0">
                <a:effectLst/>
                <a:latin typeface="Verdana" panose="020B0604030504040204" pitchFamily="34" charset="0"/>
                <a:ea typeface="Verdana" panose="020B0604030504040204" pitchFamily="34" charset="0"/>
                <a:cs typeface="Verdana" panose="020B0604030504040204" pitchFamily="34" charset="0"/>
              </a:rPr>
              <a:t> care sunt destinate a fi utilizate mai </a:t>
            </a:r>
            <a:r>
              <a:rPr lang="ro-RO" sz="1800" dirty="0" err="1">
                <a:effectLst/>
                <a:latin typeface="Verdana" panose="020B0604030504040204" pitchFamily="34" charset="0"/>
                <a:ea typeface="Verdana" panose="020B0604030504040204" pitchFamily="34" charset="0"/>
                <a:cs typeface="Verdana" panose="020B0604030504040204" pitchFamily="34" charset="0"/>
              </a:rPr>
              <a:t>puţin</a:t>
            </a:r>
            <a:r>
              <a:rPr lang="ro-RO" sz="1800" dirty="0">
                <a:effectLst/>
                <a:latin typeface="Verdana" panose="020B0604030504040204" pitchFamily="34" charset="0"/>
                <a:ea typeface="Verdana" panose="020B0604030504040204" pitchFamily="34" charset="0"/>
                <a:cs typeface="Verdana" panose="020B0604030504040204" pitchFamily="34" charset="0"/>
              </a:rPr>
              <a:t> de 4 luni pe an;</a:t>
            </a:r>
          </a:p>
          <a:p>
            <a:pPr marL="342900" lvl="0" indent="-342900" algn="just">
              <a:lnSpc>
                <a:spcPts val="1400"/>
              </a:lnSpc>
              <a:spcBef>
                <a:spcPts val="1200"/>
              </a:spcBef>
              <a:spcAft>
                <a:spcPts val="300"/>
              </a:spcAft>
              <a:buFont typeface="+mj-lt"/>
              <a:buAutoNum type="alphaLcParenR"/>
            </a:pPr>
            <a:r>
              <a:rPr lang="ro-RO" sz="1800" dirty="0">
                <a:effectLst/>
                <a:latin typeface="Verdana" panose="020B0604030504040204" pitchFamily="34" charset="0"/>
                <a:ea typeface="Verdana" panose="020B0604030504040204" pitchFamily="34" charset="0"/>
                <a:cs typeface="Verdana" panose="020B0604030504040204" pitchFamily="34" charset="0"/>
              </a:rPr>
              <a:t>clădiri independente, cu o </a:t>
            </a:r>
            <a:r>
              <a:rPr lang="ro-RO" sz="1800" dirty="0" err="1">
                <a:effectLst/>
                <a:latin typeface="Verdana" panose="020B0604030504040204" pitchFamily="34" charset="0"/>
                <a:ea typeface="Verdana" panose="020B0604030504040204" pitchFamily="34" charset="0"/>
                <a:cs typeface="Verdana" panose="020B0604030504040204" pitchFamily="34" charset="0"/>
              </a:rPr>
              <a:t>suprafaţă</a:t>
            </a:r>
            <a:r>
              <a:rPr lang="ro-RO" sz="1800" dirty="0">
                <a:effectLst/>
                <a:latin typeface="Verdana" panose="020B0604030504040204" pitchFamily="34" charset="0"/>
                <a:ea typeface="Verdana" panose="020B0604030504040204" pitchFamily="34" charset="0"/>
                <a:cs typeface="Verdana" panose="020B0604030504040204" pitchFamily="34" charset="0"/>
              </a:rPr>
              <a:t> utilă mai mică de 50 mp.</a:t>
            </a:r>
          </a:p>
          <a:p>
            <a:endParaRPr lang="ro-RO" dirty="0"/>
          </a:p>
        </p:txBody>
      </p:sp>
      <p:sp>
        <p:nvSpPr>
          <p:cNvPr id="4" name="Slide Number Placeholder 3"/>
          <p:cNvSpPr>
            <a:spLocks noGrp="1"/>
          </p:cNvSpPr>
          <p:nvPr>
            <p:ph type="sldNum" sz="quarter" idx="5"/>
          </p:nvPr>
        </p:nvSpPr>
        <p:spPr/>
        <p:txBody>
          <a:bodyPr/>
          <a:lstStyle/>
          <a:p>
            <a:fld id="{03F39AE7-BA7E-4AD7-AD59-83AFC263771E}" type="slidenum">
              <a:rPr lang="ro-RO" smtClean="0"/>
              <a:t>8</a:t>
            </a:fld>
            <a:endParaRPr lang="ro-RO"/>
          </a:p>
        </p:txBody>
      </p:sp>
    </p:spTree>
    <p:extLst>
      <p:ext uri="{BB962C8B-B14F-4D97-AF65-F5344CB8AC3E}">
        <p14:creationId xmlns:p14="http://schemas.microsoft.com/office/powerpoint/2010/main" val="38133639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ro-RO" sz="2800" b="0" i="0" noProof="0" dirty="0">
                <a:solidFill>
                  <a:srgbClr val="3F4A52"/>
                </a:solidFill>
                <a:effectLst/>
                <a:latin typeface="Arial" panose="020B0604020202020204" pitchFamily="34" charset="0"/>
              </a:rPr>
              <a:t>Principalele elemente ale planului de acțiune sunt:</a:t>
            </a:r>
          </a:p>
          <a:p>
            <a:pPr algn="l">
              <a:buFont typeface="Arial" panose="020B0604020202020204" pitchFamily="34" charset="0"/>
              <a:buChar char="•"/>
            </a:pPr>
            <a:r>
              <a:rPr lang="ro-RO" sz="2800" b="1" i="0" dirty="0">
                <a:solidFill>
                  <a:srgbClr val="3F4A52"/>
                </a:solidFill>
                <a:effectLst/>
                <a:latin typeface="Arial" panose="020B0604020202020204" pitchFamily="34" charset="0"/>
              </a:rPr>
              <a:t>un obiectiv pe termen lung</a:t>
            </a:r>
            <a:r>
              <a:rPr lang="ro-RO" sz="2800" b="0" i="0" dirty="0">
                <a:solidFill>
                  <a:srgbClr val="3F4A52"/>
                </a:solidFill>
                <a:effectLst/>
                <a:latin typeface="Arial" panose="020B0604020202020204" pitchFamily="34" charset="0"/>
              </a:rPr>
              <a:t>: guvernele au convenit să mențină creșterea temperaturii medii la nivel mondial mult sub 2°C peste nivelurile preindustriale și să continue eforturile de a o limita la 1,5°C</a:t>
            </a:r>
          </a:p>
          <a:p>
            <a:pPr algn="l">
              <a:buFont typeface="Arial" panose="020B0604020202020204" pitchFamily="34" charset="0"/>
              <a:buChar char="•"/>
            </a:pPr>
            <a:r>
              <a:rPr lang="ro-RO" sz="2800" b="1" i="0" dirty="0">
                <a:solidFill>
                  <a:srgbClr val="3F4A52"/>
                </a:solidFill>
                <a:effectLst/>
                <a:latin typeface="Arial" panose="020B0604020202020204" pitchFamily="34" charset="0"/>
              </a:rPr>
              <a:t>contribuții</a:t>
            </a:r>
            <a:r>
              <a:rPr lang="ro-RO" sz="2800" b="0" i="0" dirty="0">
                <a:solidFill>
                  <a:srgbClr val="3F4A52"/>
                </a:solidFill>
                <a:effectLst/>
                <a:latin typeface="Arial" panose="020B0604020202020204" pitchFamily="34" charset="0"/>
              </a:rPr>
              <a:t>: înainte și în timpul Conferinței de la Paris, țările au prezentat planuri de acțiune naționale cuprinzătoare privind clima (numite CSN – contribuții stabilite la nivel național) în vederea reducerii emisiilor lor</a:t>
            </a:r>
          </a:p>
          <a:p>
            <a:pPr algn="l">
              <a:buFont typeface="Arial" panose="020B0604020202020204" pitchFamily="34" charset="0"/>
              <a:buChar char="•"/>
            </a:pPr>
            <a:r>
              <a:rPr lang="ro-RO" sz="2800" b="1" i="0" dirty="0">
                <a:solidFill>
                  <a:srgbClr val="3F4A52"/>
                </a:solidFill>
                <a:effectLst/>
                <a:latin typeface="Arial" panose="020B0604020202020204" pitchFamily="34" charset="0"/>
              </a:rPr>
              <a:t>ambiție</a:t>
            </a:r>
            <a:r>
              <a:rPr lang="ro-RO" sz="2800" b="0" i="0" dirty="0">
                <a:solidFill>
                  <a:srgbClr val="3F4A52"/>
                </a:solidFill>
                <a:effectLst/>
                <a:latin typeface="Arial" panose="020B0604020202020204" pitchFamily="34" charset="0"/>
              </a:rPr>
              <a:t>: guvernele au convenit ca, la fiecare cinci ani, să comunice planurile lor de acțiune, stabilind, cu fiecare nou plan, obiective mai ambițioase</a:t>
            </a:r>
          </a:p>
          <a:p>
            <a:pPr algn="l">
              <a:buFont typeface="Arial" panose="020B0604020202020204" pitchFamily="34" charset="0"/>
              <a:buChar char="•"/>
            </a:pPr>
            <a:r>
              <a:rPr lang="ro-RO" sz="2800" b="1" i="0" dirty="0">
                <a:solidFill>
                  <a:srgbClr val="3F4A52"/>
                </a:solidFill>
                <a:effectLst/>
                <a:latin typeface="Arial" panose="020B0604020202020204" pitchFamily="34" charset="0"/>
              </a:rPr>
              <a:t>transparență</a:t>
            </a:r>
            <a:r>
              <a:rPr lang="ro-RO" sz="2800" b="0" i="0" dirty="0">
                <a:solidFill>
                  <a:srgbClr val="3F4A52"/>
                </a:solidFill>
                <a:effectLst/>
                <a:latin typeface="Arial" panose="020B0604020202020204" pitchFamily="34" charset="0"/>
              </a:rPr>
              <a:t>: țările au acceptat să se informeze reciproc, precum și publicul cu privire la rezultatul eforturilor lor de realizare a obiectivelor pe care și le-au propus, pentru a asigura transparența și supravegherea</a:t>
            </a:r>
          </a:p>
          <a:p>
            <a:pPr algn="l">
              <a:buFont typeface="Arial" panose="020B0604020202020204" pitchFamily="34" charset="0"/>
              <a:buChar char="•"/>
            </a:pPr>
            <a:r>
              <a:rPr lang="ro-RO" sz="2800" b="1" i="0" dirty="0">
                <a:solidFill>
                  <a:srgbClr val="3F4A52"/>
                </a:solidFill>
                <a:effectLst/>
                <a:latin typeface="Arial" panose="020B0604020202020204" pitchFamily="34" charset="0"/>
              </a:rPr>
              <a:t>solidaritate</a:t>
            </a:r>
            <a:r>
              <a:rPr lang="ro-RO" sz="2800" b="0" i="0" dirty="0">
                <a:solidFill>
                  <a:srgbClr val="3F4A52"/>
                </a:solidFill>
                <a:effectLst/>
                <a:latin typeface="Arial" panose="020B0604020202020204" pitchFamily="34" charset="0"/>
              </a:rPr>
              <a:t>: statele membre ale UE și alte țări dezvoltate vor continua să ofere finanțare pentru combaterea schimbărilor climatice, pentru a ajuta țările în curs de dezvoltare să reducă emisiile, dar și să își consolideze reziliența față de efectele schimbărilor climatice.</a:t>
            </a:r>
          </a:p>
          <a:p>
            <a:r>
              <a:rPr lang="ro-RO" dirty="0"/>
              <a:t>https://www.consilium.europa.eu/ro/policies/climate-change/paris-agreement/#EU</a:t>
            </a:r>
          </a:p>
        </p:txBody>
      </p:sp>
      <p:sp>
        <p:nvSpPr>
          <p:cNvPr id="4" name="Slide Number Placeholder 3"/>
          <p:cNvSpPr>
            <a:spLocks noGrp="1"/>
          </p:cNvSpPr>
          <p:nvPr>
            <p:ph type="sldNum" sz="quarter" idx="5"/>
          </p:nvPr>
        </p:nvSpPr>
        <p:spPr/>
        <p:txBody>
          <a:bodyPr/>
          <a:lstStyle/>
          <a:p>
            <a:fld id="{03F39AE7-BA7E-4AD7-AD59-83AFC263771E}" type="slidenum">
              <a:rPr lang="ro-RO" smtClean="0"/>
              <a:t>16</a:t>
            </a:fld>
            <a:endParaRPr lang="ro-RO"/>
          </a:p>
        </p:txBody>
      </p:sp>
    </p:spTree>
    <p:extLst>
      <p:ext uri="{BB962C8B-B14F-4D97-AF65-F5344CB8AC3E}">
        <p14:creationId xmlns:p14="http://schemas.microsoft.com/office/powerpoint/2010/main" val="14005695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sz="1200" b="1" dirty="0">
                <a:latin typeface="Times New Roman" panose="02020603050405020304" pitchFamily="18" charset="0"/>
                <a:cs typeface="Times New Roman" panose="02020603050405020304" pitchFamily="18" charset="0"/>
              </a:rPr>
              <a:t>Consumul final de energie </a:t>
            </a:r>
            <a:r>
              <a:rPr lang="ro-RO" sz="1200" dirty="0">
                <a:latin typeface="Times New Roman" panose="02020603050405020304" pitchFamily="18" charset="0"/>
                <a:cs typeface="Times New Roman" panose="02020603050405020304" pitchFamily="18" charset="0"/>
              </a:rPr>
              <a:t>reprezintă energia consumată de utilizatorii finali, în timp ce </a:t>
            </a:r>
            <a:r>
              <a:rPr lang="ro-RO" sz="1200" b="1" dirty="0">
                <a:latin typeface="Times New Roman" panose="02020603050405020304" pitchFamily="18" charset="0"/>
                <a:cs typeface="Times New Roman" panose="02020603050405020304" pitchFamily="18" charset="0"/>
              </a:rPr>
              <a:t>consumul de energie primară </a:t>
            </a:r>
            <a:r>
              <a:rPr lang="ro-RO" sz="1200" dirty="0">
                <a:latin typeface="Times New Roman" panose="02020603050405020304" pitchFamily="18" charset="0"/>
                <a:cs typeface="Times New Roman" panose="02020603050405020304" pitchFamily="18" charset="0"/>
              </a:rPr>
              <a:t>include, de asemenea, cuantumul utilizat pentru producerea și furnizarea de energie. </a:t>
            </a:r>
            <a:endParaRPr lang="ro-RO" dirty="0"/>
          </a:p>
          <a:p>
            <a:endParaRPr lang="ro-RO" dirty="0"/>
          </a:p>
          <a:p>
            <a:r>
              <a:rPr lang="ro-RO" dirty="0"/>
              <a:t>https://www.consilium.europa.eu/ro/press/press-releases/2023/07/25/council-adopts-energy-efficiency-directive/</a:t>
            </a:r>
          </a:p>
          <a:p>
            <a:endParaRPr lang="ro-RO" dirty="0"/>
          </a:p>
        </p:txBody>
      </p:sp>
      <p:sp>
        <p:nvSpPr>
          <p:cNvPr id="4" name="Slide Number Placeholder 3"/>
          <p:cNvSpPr>
            <a:spLocks noGrp="1"/>
          </p:cNvSpPr>
          <p:nvPr>
            <p:ph type="sldNum" sz="quarter" idx="5"/>
          </p:nvPr>
        </p:nvSpPr>
        <p:spPr/>
        <p:txBody>
          <a:bodyPr/>
          <a:lstStyle/>
          <a:p>
            <a:fld id="{03F39AE7-BA7E-4AD7-AD59-83AFC263771E}" type="slidenum">
              <a:rPr lang="ro-RO" smtClean="0"/>
              <a:t>19</a:t>
            </a:fld>
            <a:endParaRPr lang="ro-RO"/>
          </a:p>
        </p:txBody>
      </p:sp>
    </p:spTree>
    <p:extLst>
      <p:ext uri="{BB962C8B-B14F-4D97-AF65-F5344CB8AC3E}">
        <p14:creationId xmlns:p14="http://schemas.microsoft.com/office/powerpoint/2010/main" val="31186442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5"/>
          </p:nvPr>
        </p:nvSpPr>
        <p:spPr/>
        <p:txBody>
          <a:bodyPr/>
          <a:lstStyle/>
          <a:p>
            <a:fld id="{03F39AE7-BA7E-4AD7-AD59-83AFC263771E}" type="slidenum">
              <a:rPr lang="ro-RO" smtClean="0"/>
              <a:t>20</a:t>
            </a:fld>
            <a:endParaRPr lang="ro-RO"/>
          </a:p>
        </p:txBody>
      </p:sp>
    </p:spTree>
    <p:extLst>
      <p:ext uri="{BB962C8B-B14F-4D97-AF65-F5344CB8AC3E}">
        <p14:creationId xmlns:p14="http://schemas.microsoft.com/office/powerpoint/2010/main" val="638293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1E4D0-8987-49CA-3177-5BE8156166F1}"/>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ro-RO"/>
          </a:p>
        </p:txBody>
      </p:sp>
      <p:sp>
        <p:nvSpPr>
          <p:cNvPr id="3" name="Subtitle 2">
            <a:extLst>
              <a:ext uri="{FF2B5EF4-FFF2-40B4-BE49-F238E27FC236}">
                <a16:creationId xmlns:a16="http://schemas.microsoft.com/office/drawing/2014/main" id="{F157FB7C-7ECC-6517-87DB-F42672E88B72}"/>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ro-RO"/>
          </a:p>
        </p:txBody>
      </p:sp>
      <p:sp>
        <p:nvSpPr>
          <p:cNvPr id="4" name="Date Placeholder 3">
            <a:extLst>
              <a:ext uri="{FF2B5EF4-FFF2-40B4-BE49-F238E27FC236}">
                <a16:creationId xmlns:a16="http://schemas.microsoft.com/office/drawing/2014/main" id="{602E7440-6891-A913-E29F-667869D16127}"/>
              </a:ext>
            </a:extLst>
          </p:cNvPr>
          <p:cNvSpPr>
            <a:spLocks noGrp="1"/>
          </p:cNvSpPr>
          <p:nvPr>
            <p:ph type="dt" sz="half" idx="10"/>
          </p:nvPr>
        </p:nvSpPr>
        <p:spPr/>
        <p:txBody>
          <a:bodyPr/>
          <a:lstStyle/>
          <a:p>
            <a:fld id="{6CC0B30A-0D81-4FA8-A36B-0747FCFC72A1}" type="datetimeFigureOut">
              <a:rPr lang="ro-RO" smtClean="0"/>
              <a:t>12.09.2023</a:t>
            </a:fld>
            <a:endParaRPr lang="ro-RO"/>
          </a:p>
        </p:txBody>
      </p:sp>
      <p:sp>
        <p:nvSpPr>
          <p:cNvPr id="5" name="Footer Placeholder 4">
            <a:extLst>
              <a:ext uri="{FF2B5EF4-FFF2-40B4-BE49-F238E27FC236}">
                <a16:creationId xmlns:a16="http://schemas.microsoft.com/office/drawing/2014/main" id="{549AF78D-7120-3386-D70F-147FDB8F60D0}"/>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57AE0B93-E44C-A51A-D541-BB47FC39C286}"/>
              </a:ext>
            </a:extLst>
          </p:cNvPr>
          <p:cNvSpPr>
            <a:spLocks noGrp="1"/>
          </p:cNvSpPr>
          <p:nvPr>
            <p:ph type="sldNum" sz="quarter" idx="12"/>
          </p:nvPr>
        </p:nvSpPr>
        <p:spPr/>
        <p:txBody>
          <a:bodyPr/>
          <a:lstStyle/>
          <a:p>
            <a:fld id="{8A4F8E64-AF61-4F6D-AC43-0AF6086E5848}" type="slidenum">
              <a:rPr lang="ro-RO" smtClean="0"/>
              <a:t>‹#›</a:t>
            </a:fld>
            <a:endParaRPr lang="ro-RO"/>
          </a:p>
        </p:txBody>
      </p:sp>
    </p:spTree>
    <p:extLst>
      <p:ext uri="{BB962C8B-B14F-4D97-AF65-F5344CB8AC3E}">
        <p14:creationId xmlns:p14="http://schemas.microsoft.com/office/powerpoint/2010/main" val="194364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25B26B-6216-5757-20DA-9788C339B0DA}"/>
              </a:ext>
            </a:extLst>
          </p:cNvPr>
          <p:cNvSpPr>
            <a:spLocks noGrp="1"/>
          </p:cNvSpPr>
          <p:nvPr>
            <p:ph type="title"/>
          </p:nvPr>
        </p:nvSpPr>
        <p:spPr/>
        <p:txBody>
          <a:bodyPr/>
          <a:lstStyle/>
          <a:p>
            <a:r>
              <a:rPr lang="en-US"/>
              <a:t>Click to edit Master title style</a:t>
            </a:r>
            <a:endParaRPr lang="ro-RO"/>
          </a:p>
        </p:txBody>
      </p:sp>
      <p:sp>
        <p:nvSpPr>
          <p:cNvPr id="3" name="Vertical Text Placeholder 2">
            <a:extLst>
              <a:ext uri="{FF2B5EF4-FFF2-40B4-BE49-F238E27FC236}">
                <a16:creationId xmlns:a16="http://schemas.microsoft.com/office/drawing/2014/main" id="{1227C52E-3E7F-1924-A5F7-6582739B22A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a:extLst>
              <a:ext uri="{FF2B5EF4-FFF2-40B4-BE49-F238E27FC236}">
                <a16:creationId xmlns:a16="http://schemas.microsoft.com/office/drawing/2014/main" id="{E8E6FF17-1896-1CA2-F89B-4148EB9F70B8}"/>
              </a:ext>
            </a:extLst>
          </p:cNvPr>
          <p:cNvSpPr>
            <a:spLocks noGrp="1"/>
          </p:cNvSpPr>
          <p:nvPr>
            <p:ph type="dt" sz="half" idx="10"/>
          </p:nvPr>
        </p:nvSpPr>
        <p:spPr/>
        <p:txBody>
          <a:bodyPr/>
          <a:lstStyle/>
          <a:p>
            <a:fld id="{6CC0B30A-0D81-4FA8-A36B-0747FCFC72A1}" type="datetimeFigureOut">
              <a:rPr lang="ro-RO" smtClean="0"/>
              <a:t>12.09.2023</a:t>
            </a:fld>
            <a:endParaRPr lang="ro-RO"/>
          </a:p>
        </p:txBody>
      </p:sp>
      <p:sp>
        <p:nvSpPr>
          <p:cNvPr id="5" name="Footer Placeholder 4">
            <a:extLst>
              <a:ext uri="{FF2B5EF4-FFF2-40B4-BE49-F238E27FC236}">
                <a16:creationId xmlns:a16="http://schemas.microsoft.com/office/drawing/2014/main" id="{35BCD731-DCDE-9E0E-C405-AEC1843F85D1}"/>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348298D1-22BB-611D-9C9B-33BB91F9111D}"/>
              </a:ext>
            </a:extLst>
          </p:cNvPr>
          <p:cNvSpPr>
            <a:spLocks noGrp="1"/>
          </p:cNvSpPr>
          <p:nvPr>
            <p:ph type="sldNum" sz="quarter" idx="12"/>
          </p:nvPr>
        </p:nvSpPr>
        <p:spPr/>
        <p:txBody>
          <a:bodyPr/>
          <a:lstStyle/>
          <a:p>
            <a:fld id="{8A4F8E64-AF61-4F6D-AC43-0AF6086E5848}" type="slidenum">
              <a:rPr lang="ro-RO" smtClean="0"/>
              <a:t>‹#›</a:t>
            </a:fld>
            <a:endParaRPr lang="ro-RO"/>
          </a:p>
        </p:txBody>
      </p:sp>
    </p:spTree>
    <p:extLst>
      <p:ext uri="{BB962C8B-B14F-4D97-AF65-F5344CB8AC3E}">
        <p14:creationId xmlns:p14="http://schemas.microsoft.com/office/powerpoint/2010/main" val="1193602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9F294FB-949A-6DDD-E9AB-BCE319F62698}"/>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ro-RO"/>
          </a:p>
        </p:txBody>
      </p:sp>
      <p:sp>
        <p:nvSpPr>
          <p:cNvPr id="3" name="Vertical Text Placeholder 2">
            <a:extLst>
              <a:ext uri="{FF2B5EF4-FFF2-40B4-BE49-F238E27FC236}">
                <a16:creationId xmlns:a16="http://schemas.microsoft.com/office/drawing/2014/main" id="{FEE2F9A7-6E57-052C-EBE6-55D38A8224D1}"/>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a:extLst>
              <a:ext uri="{FF2B5EF4-FFF2-40B4-BE49-F238E27FC236}">
                <a16:creationId xmlns:a16="http://schemas.microsoft.com/office/drawing/2014/main" id="{FAFDAA68-F9C7-21E9-2BAA-380DC23BC3D6}"/>
              </a:ext>
            </a:extLst>
          </p:cNvPr>
          <p:cNvSpPr>
            <a:spLocks noGrp="1"/>
          </p:cNvSpPr>
          <p:nvPr>
            <p:ph type="dt" sz="half" idx="10"/>
          </p:nvPr>
        </p:nvSpPr>
        <p:spPr/>
        <p:txBody>
          <a:bodyPr/>
          <a:lstStyle/>
          <a:p>
            <a:fld id="{6CC0B30A-0D81-4FA8-A36B-0747FCFC72A1}" type="datetimeFigureOut">
              <a:rPr lang="ro-RO" smtClean="0"/>
              <a:t>12.09.2023</a:t>
            </a:fld>
            <a:endParaRPr lang="ro-RO"/>
          </a:p>
        </p:txBody>
      </p:sp>
      <p:sp>
        <p:nvSpPr>
          <p:cNvPr id="5" name="Footer Placeholder 4">
            <a:extLst>
              <a:ext uri="{FF2B5EF4-FFF2-40B4-BE49-F238E27FC236}">
                <a16:creationId xmlns:a16="http://schemas.microsoft.com/office/drawing/2014/main" id="{E5282B5A-29F8-A737-33A2-475AE089871D}"/>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B700E078-D90D-227E-8935-369D13DC2C94}"/>
              </a:ext>
            </a:extLst>
          </p:cNvPr>
          <p:cNvSpPr>
            <a:spLocks noGrp="1"/>
          </p:cNvSpPr>
          <p:nvPr>
            <p:ph type="sldNum" sz="quarter" idx="12"/>
          </p:nvPr>
        </p:nvSpPr>
        <p:spPr/>
        <p:txBody>
          <a:bodyPr/>
          <a:lstStyle/>
          <a:p>
            <a:fld id="{8A4F8E64-AF61-4F6D-AC43-0AF6086E5848}" type="slidenum">
              <a:rPr lang="ro-RO" smtClean="0"/>
              <a:t>‹#›</a:t>
            </a:fld>
            <a:endParaRPr lang="ro-RO"/>
          </a:p>
        </p:txBody>
      </p:sp>
    </p:spTree>
    <p:extLst>
      <p:ext uri="{BB962C8B-B14F-4D97-AF65-F5344CB8AC3E}">
        <p14:creationId xmlns:p14="http://schemas.microsoft.com/office/powerpoint/2010/main" val="1520076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F8A0D-18A0-5A4D-9203-6CFCC76FB1BD}"/>
              </a:ext>
            </a:extLst>
          </p:cNvPr>
          <p:cNvSpPr>
            <a:spLocks noGrp="1"/>
          </p:cNvSpPr>
          <p:nvPr>
            <p:ph type="title"/>
          </p:nvPr>
        </p:nvSpPr>
        <p:spPr/>
        <p:txBody>
          <a:bodyPr/>
          <a:lstStyle/>
          <a:p>
            <a:r>
              <a:rPr lang="en-US"/>
              <a:t>Click to edit Master title style</a:t>
            </a:r>
            <a:endParaRPr lang="ro-RO"/>
          </a:p>
        </p:txBody>
      </p:sp>
      <p:sp>
        <p:nvSpPr>
          <p:cNvPr id="3" name="Content Placeholder 2">
            <a:extLst>
              <a:ext uri="{FF2B5EF4-FFF2-40B4-BE49-F238E27FC236}">
                <a16:creationId xmlns:a16="http://schemas.microsoft.com/office/drawing/2014/main" id="{20CC1D2B-F508-CCAE-EF43-108E9E02D6E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a:extLst>
              <a:ext uri="{FF2B5EF4-FFF2-40B4-BE49-F238E27FC236}">
                <a16:creationId xmlns:a16="http://schemas.microsoft.com/office/drawing/2014/main" id="{1EE330FF-5CCC-4638-D587-F37EF4E8D9E7}"/>
              </a:ext>
            </a:extLst>
          </p:cNvPr>
          <p:cNvSpPr>
            <a:spLocks noGrp="1"/>
          </p:cNvSpPr>
          <p:nvPr>
            <p:ph type="dt" sz="half" idx="10"/>
          </p:nvPr>
        </p:nvSpPr>
        <p:spPr/>
        <p:txBody>
          <a:bodyPr/>
          <a:lstStyle/>
          <a:p>
            <a:fld id="{6CC0B30A-0D81-4FA8-A36B-0747FCFC72A1}" type="datetimeFigureOut">
              <a:rPr lang="ro-RO" smtClean="0"/>
              <a:t>12.09.2023</a:t>
            </a:fld>
            <a:endParaRPr lang="ro-RO"/>
          </a:p>
        </p:txBody>
      </p:sp>
      <p:sp>
        <p:nvSpPr>
          <p:cNvPr id="5" name="Footer Placeholder 4">
            <a:extLst>
              <a:ext uri="{FF2B5EF4-FFF2-40B4-BE49-F238E27FC236}">
                <a16:creationId xmlns:a16="http://schemas.microsoft.com/office/drawing/2014/main" id="{96962645-0B49-4807-2D7F-8839E85A3391}"/>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EA9A79D4-09F1-B913-6D7B-B048812605EF}"/>
              </a:ext>
            </a:extLst>
          </p:cNvPr>
          <p:cNvSpPr>
            <a:spLocks noGrp="1"/>
          </p:cNvSpPr>
          <p:nvPr>
            <p:ph type="sldNum" sz="quarter" idx="12"/>
          </p:nvPr>
        </p:nvSpPr>
        <p:spPr/>
        <p:txBody>
          <a:bodyPr/>
          <a:lstStyle/>
          <a:p>
            <a:fld id="{8A4F8E64-AF61-4F6D-AC43-0AF6086E5848}" type="slidenum">
              <a:rPr lang="ro-RO" smtClean="0"/>
              <a:t>‹#›</a:t>
            </a:fld>
            <a:endParaRPr lang="ro-RO"/>
          </a:p>
        </p:txBody>
      </p:sp>
    </p:spTree>
    <p:extLst>
      <p:ext uri="{BB962C8B-B14F-4D97-AF65-F5344CB8AC3E}">
        <p14:creationId xmlns:p14="http://schemas.microsoft.com/office/powerpoint/2010/main" val="4110368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89EDD-13EB-C4D1-ABBF-341897570BEC}"/>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ro-RO"/>
          </a:p>
        </p:txBody>
      </p:sp>
      <p:sp>
        <p:nvSpPr>
          <p:cNvPr id="3" name="Text Placeholder 2">
            <a:extLst>
              <a:ext uri="{FF2B5EF4-FFF2-40B4-BE49-F238E27FC236}">
                <a16:creationId xmlns:a16="http://schemas.microsoft.com/office/drawing/2014/main" id="{9D378503-4D82-5D59-78A7-CCC3460BABE7}"/>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2DDFAC7-3D95-E67C-CAFE-7BCAACE079C7}"/>
              </a:ext>
            </a:extLst>
          </p:cNvPr>
          <p:cNvSpPr>
            <a:spLocks noGrp="1"/>
          </p:cNvSpPr>
          <p:nvPr>
            <p:ph type="dt" sz="half" idx="10"/>
          </p:nvPr>
        </p:nvSpPr>
        <p:spPr/>
        <p:txBody>
          <a:bodyPr/>
          <a:lstStyle/>
          <a:p>
            <a:fld id="{6CC0B30A-0D81-4FA8-A36B-0747FCFC72A1}" type="datetimeFigureOut">
              <a:rPr lang="ro-RO" smtClean="0"/>
              <a:t>12.09.2023</a:t>
            </a:fld>
            <a:endParaRPr lang="ro-RO"/>
          </a:p>
        </p:txBody>
      </p:sp>
      <p:sp>
        <p:nvSpPr>
          <p:cNvPr id="5" name="Footer Placeholder 4">
            <a:extLst>
              <a:ext uri="{FF2B5EF4-FFF2-40B4-BE49-F238E27FC236}">
                <a16:creationId xmlns:a16="http://schemas.microsoft.com/office/drawing/2014/main" id="{62FC2FAA-1886-A1A7-5AF6-01967619E364}"/>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C4CFB5CA-6440-A131-DA90-52FCBB45F5EC}"/>
              </a:ext>
            </a:extLst>
          </p:cNvPr>
          <p:cNvSpPr>
            <a:spLocks noGrp="1"/>
          </p:cNvSpPr>
          <p:nvPr>
            <p:ph type="sldNum" sz="quarter" idx="12"/>
          </p:nvPr>
        </p:nvSpPr>
        <p:spPr/>
        <p:txBody>
          <a:bodyPr/>
          <a:lstStyle/>
          <a:p>
            <a:fld id="{8A4F8E64-AF61-4F6D-AC43-0AF6086E5848}" type="slidenum">
              <a:rPr lang="ro-RO" smtClean="0"/>
              <a:t>‹#›</a:t>
            </a:fld>
            <a:endParaRPr lang="ro-RO"/>
          </a:p>
        </p:txBody>
      </p:sp>
    </p:spTree>
    <p:extLst>
      <p:ext uri="{BB962C8B-B14F-4D97-AF65-F5344CB8AC3E}">
        <p14:creationId xmlns:p14="http://schemas.microsoft.com/office/powerpoint/2010/main" val="2884609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F9FBB-4E27-A21E-4CE3-EA3010B80CA7}"/>
              </a:ext>
            </a:extLst>
          </p:cNvPr>
          <p:cNvSpPr>
            <a:spLocks noGrp="1"/>
          </p:cNvSpPr>
          <p:nvPr>
            <p:ph type="title"/>
          </p:nvPr>
        </p:nvSpPr>
        <p:spPr/>
        <p:txBody>
          <a:bodyPr/>
          <a:lstStyle/>
          <a:p>
            <a:r>
              <a:rPr lang="en-US"/>
              <a:t>Click to edit Master title style</a:t>
            </a:r>
            <a:endParaRPr lang="ro-RO"/>
          </a:p>
        </p:txBody>
      </p:sp>
      <p:sp>
        <p:nvSpPr>
          <p:cNvPr id="3" name="Content Placeholder 2">
            <a:extLst>
              <a:ext uri="{FF2B5EF4-FFF2-40B4-BE49-F238E27FC236}">
                <a16:creationId xmlns:a16="http://schemas.microsoft.com/office/drawing/2014/main" id="{F195EC1A-7A48-0616-C907-8177C9326E64}"/>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a:extLst>
              <a:ext uri="{FF2B5EF4-FFF2-40B4-BE49-F238E27FC236}">
                <a16:creationId xmlns:a16="http://schemas.microsoft.com/office/drawing/2014/main" id="{1604EBA5-D6C1-A0AA-37B3-23A22582F9A9}"/>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4">
            <a:extLst>
              <a:ext uri="{FF2B5EF4-FFF2-40B4-BE49-F238E27FC236}">
                <a16:creationId xmlns:a16="http://schemas.microsoft.com/office/drawing/2014/main" id="{3006DD4F-74BA-D898-6FFF-0DB2B6BCE5A7}"/>
              </a:ext>
            </a:extLst>
          </p:cNvPr>
          <p:cNvSpPr>
            <a:spLocks noGrp="1"/>
          </p:cNvSpPr>
          <p:nvPr>
            <p:ph type="dt" sz="half" idx="10"/>
          </p:nvPr>
        </p:nvSpPr>
        <p:spPr/>
        <p:txBody>
          <a:bodyPr/>
          <a:lstStyle/>
          <a:p>
            <a:fld id="{6CC0B30A-0D81-4FA8-A36B-0747FCFC72A1}" type="datetimeFigureOut">
              <a:rPr lang="ro-RO" smtClean="0"/>
              <a:t>12.09.2023</a:t>
            </a:fld>
            <a:endParaRPr lang="ro-RO"/>
          </a:p>
        </p:txBody>
      </p:sp>
      <p:sp>
        <p:nvSpPr>
          <p:cNvPr id="6" name="Footer Placeholder 5">
            <a:extLst>
              <a:ext uri="{FF2B5EF4-FFF2-40B4-BE49-F238E27FC236}">
                <a16:creationId xmlns:a16="http://schemas.microsoft.com/office/drawing/2014/main" id="{FF905AB7-A42C-4669-355D-0842524707EB}"/>
              </a:ext>
            </a:extLst>
          </p:cNvPr>
          <p:cNvSpPr>
            <a:spLocks noGrp="1"/>
          </p:cNvSpPr>
          <p:nvPr>
            <p:ph type="ftr" sz="quarter" idx="11"/>
          </p:nvPr>
        </p:nvSpPr>
        <p:spPr/>
        <p:txBody>
          <a:bodyPr/>
          <a:lstStyle/>
          <a:p>
            <a:endParaRPr lang="ro-RO"/>
          </a:p>
        </p:txBody>
      </p:sp>
      <p:sp>
        <p:nvSpPr>
          <p:cNvPr id="7" name="Slide Number Placeholder 6">
            <a:extLst>
              <a:ext uri="{FF2B5EF4-FFF2-40B4-BE49-F238E27FC236}">
                <a16:creationId xmlns:a16="http://schemas.microsoft.com/office/drawing/2014/main" id="{D601A601-2548-03A5-2D89-1C4FE0514FE1}"/>
              </a:ext>
            </a:extLst>
          </p:cNvPr>
          <p:cNvSpPr>
            <a:spLocks noGrp="1"/>
          </p:cNvSpPr>
          <p:nvPr>
            <p:ph type="sldNum" sz="quarter" idx="12"/>
          </p:nvPr>
        </p:nvSpPr>
        <p:spPr/>
        <p:txBody>
          <a:bodyPr/>
          <a:lstStyle/>
          <a:p>
            <a:fld id="{8A4F8E64-AF61-4F6D-AC43-0AF6086E5848}" type="slidenum">
              <a:rPr lang="ro-RO" smtClean="0"/>
              <a:t>‹#›</a:t>
            </a:fld>
            <a:endParaRPr lang="ro-RO"/>
          </a:p>
        </p:txBody>
      </p:sp>
    </p:spTree>
    <p:extLst>
      <p:ext uri="{BB962C8B-B14F-4D97-AF65-F5344CB8AC3E}">
        <p14:creationId xmlns:p14="http://schemas.microsoft.com/office/powerpoint/2010/main" val="1836596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D071F-0DBA-910E-062A-308EF2C30CAF}"/>
              </a:ext>
            </a:extLst>
          </p:cNvPr>
          <p:cNvSpPr>
            <a:spLocks noGrp="1"/>
          </p:cNvSpPr>
          <p:nvPr>
            <p:ph type="title"/>
          </p:nvPr>
        </p:nvSpPr>
        <p:spPr>
          <a:xfrm>
            <a:off x="629841" y="365126"/>
            <a:ext cx="7886700" cy="1325563"/>
          </a:xfrm>
        </p:spPr>
        <p:txBody>
          <a:bodyPr/>
          <a:lstStyle/>
          <a:p>
            <a:r>
              <a:rPr lang="en-US"/>
              <a:t>Click to edit Master title style</a:t>
            </a:r>
            <a:endParaRPr lang="ro-RO"/>
          </a:p>
        </p:txBody>
      </p:sp>
      <p:sp>
        <p:nvSpPr>
          <p:cNvPr id="3" name="Text Placeholder 2">
            <a:extLst>
              <a:ext uri="{FF2B5EF4-FFF2-40B4-BE49-F238E27FC236}">
                <a16:creationId xmlns:a16="http://schemas.microsoft.com/office/drawing/2014/main" id="{B07F4C2E-B9F8-4465-C2CE-F0C6507EDB5B}"/>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8010CA60-8596-8588-7610-E195ED307382}"/>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a:extLst>
              <a:ext uri="{FF2B5EF4-FFF2-40B4-BE49-F238E27FC236}">
                <a16:creationId xmlns:a16="http://schemas.microsoft.com/office/drawing/2014/main" id="{501A49CB-5E4F-B550-88C1-D6A50ED1D1C9}"/>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E56385F0-7B4F-7248-B55A-7724A3935D98}"/>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6">
            <a:extLst>
              <a:ext uri="{FF2B5EF4-FFF2-40B4-BE49-F238E27FC236}">
                <a16:creationId xmlns:a16="http://schemas.microsoft.com/office/drawing/2014/main" id="{DD13E970-D934-A2B6-1779-AC7558D8AF02}"/>
              </a:ext>
            </a:extLst>
          </p:cNvPr>
          <p:cNvSpPr>
            <a:spLocks noGrp="1"/>
          </p:cNvSpPr>
          <p:nvPr>
            <p:ph type="dt" sz="half" idx="10"/>
          </p:nvPr>
        </p:nvSpPr>
        <p:spPr/>
        <p:txBody>
          <a:bodyPr/>
          <a:lstStyle/>
          <a:p>
            <a:fld id="{6CC0B30A-0D81-4FA8-A36B-0747FCFC72A1}" type="datetimeFigureOut">
              <a:rPr lang="ro-RO" smtClean="0"/>
              <a:t>12.09.2023</a:t>
            </a:fld>
            <a:endParaRPr lang="ro-RO"/>
          </a:p>
        </p:txBody>
      </p:sp>
      <p:sp>
        <p:nvSpPr>
          <p:cNvPr id="8" name="Footer Placeholder 7">
            <a:extLst>
              <a:ext uri="{FF2B5EF4-FFF2-40B4-BE49-F238E27FC236}">
                <a16:creationId xmlns:a16="http://schemas.microsoft.com/office/drawing/2014/main" id="{595871F8-52B2-B8D2-F627-7C1BC37E456A}"/>
              </a:ext>
            </a:extLst>
          </p:cNvPr>
          <p:cNvSpPr>
            <a:spLocks noGrp="1"/>
          </p:cNvSpPr>
          <p:nvPr>
            <p:ph type="ftr" sz="quarter" idx="11"/>
          </p:nvPr>
        </p:nvSpPr>
        <p:spPr/>
        <p:txBody>
          <a:bodyPr/>
          <a:lstStyle/>
          <a:p>
            <a:endParaRPr lang="ro-RO"/>
          </a:p>
        </p:txBody>
      </p:sp>
      <p:sp>
        <p:nvSpPr>
          <p:cNvPr id="9" name="Slide Number Placeholder 8">
            <a:extLst>
              <a:ext uri="{FF2B5EF4-FFF2-40B4-BE49-F238E27FC236}">
                <a16:creationId xmlns:a16="http://schemas.microsoft.com/office/drawing/2014/main" id="{F1F7F435-5D0C-3A83-FAAD-2D0C76E2BC17}"/>
              </a:ext>
            </a:extLst>
          </p:cNvPr>
          <p:cNvSpPr>
            <a:spLocks noGrp="1"/>
          </p:cNvSpPr>
          <p:nvPr>
            <p:ph type="sldNum" sz="quarter" idx="12"/>
          </p:nvPr>
        </p:nvSpPr>
        <p:spPr/>
        <p:txBody>
          <a:bodyPr/>
          <a:lstStyle/>
          <a:p>
            <a:fld id="{8A4F8E64-AF61-4F6D-AC43-0AF6086E5848}" type="slidenum">
              <a:rPr lang="ro-RO" smtClean="0"/>
              <a:t>‹#›</a:t>
            </a:fld>
            <a:endParaRPr lang="ro-RO"/>
          </a:p>
        </p:txBody>
      </p:sp>
    </p:spTree>
    <p:extLst>
      <p:ext uri="{BB962C8B-B14F-4D97-AF65-F5344CB8AC3E}">
        <p14:creationId xmlns:p14="http://schemas.microsoft.com/office/powerpoint/2010/main" val="27921940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02C45-DB5E-77D1-135D-3A2E16A87188}"/>
              </a:ext>
            </a:extLst>
          </p:cNvPr>
          <p:cNvSpPr>
            <a:spLocks noGrp="1"/>
          </p:cNvSpPr>
          <p:nvPr>
            <p:ph type="title"/>
          </p:nvPr>
        </p:nvSpPr>
        <p:spPr/>
        <p:txBody>
          <a:bodyPr/>
          <a:lstStyle/>
          <a:p>
            <a:r>
              <a:rPr lang="en-US"/>
              <a:t>Click to edit Master title style</a:t>
            </a:r>
            <a:endParaRPr lang="ro-RO"/>
          </a:p>
        </p:txBody>
      </p:sp>
      <p:sp>
        <p:nvSpPr>
          <p:cNvPr id="3" name="Date Placeholder 2">
            <a:extLst>
              <a:ext uri="{FF2B5EF4-FFF2-40B4-BE49-F238E27FC236}">
                <a16:creationId xmlns:a16="http://schemas.microsoft.com/office/drawing/2014/main" id="{3B72C344-690B-FB10-3F0F-B152F09C5EF8}"/>
              </a:ext>
            </a:extLst>
          </p:cNvPr>
          <p:cNvSpPr>
            <a:spLocks noGrp="1"/>
          </p:cNvSpPr>
          <p:nvPr>
            <p:ph type="dt" sz="half" idx="10"/>
          </p:nvPr>
        </p:nvSpPr>
        <p:spPr/>
        <p:txBody>
          <a:bodyPr/>
          <a:lstStyle/>
          <a:p>
            <a:fld id="{6CC0B30A-0D81-4FA8-A36B-0747FCFC72A1}" type="datetimeFigureOut">
              <a:rPr lang="ro-RO" smtClean="0"/>
              <a:t>12.09.2023</a:t>
            </a:fld>
            <a:endParaRPr lang="ro-RO"/>
          </a:p>
        </p:txBody>
      </p:sp>
      <p:sp>
        <p:nvSpPr>
          <p:cNvPr id="4" name="Footer Placeholder 3">
            <a:extLst>
              <a:ext uri="{FF2B5EF4-FFF2-40B4-BE49-F238E27FC236}">
                <a16:creationId xmlns:a16="http://schemas.microsoft.com/office/drawing/2014/main" id="{916A4C3D-0502-6967-59FC-80291158E1CB}"/>
              </a:ext>
            </a:extLst>
          </p:cNvPr>
          <p:cNvSpPr>
            <a:spLocks noGrp="1"/>
          </p:cNvSpPr>
          <p:nvPr>
            <p:ph type="ftr" sz="quarter" idx="11"/>
          </p:nvPr>
        </p:nvSpPr>
        <p:spPr/>
        <p:txBody>
          <a:bodyPr/>
          <a:lstStyle/>
          <a:p>
            <a:endParaRPr lang="ro-RO"/>
          </a:p>
        </p:txBody>
      </p:sp>
      <p:sp>
        <p:nvSpPr>
          <p:cNvPr id="5" name="Slide Number Placeholder 4">
            <a:extLst>
              <a:ext uri="{FF2B5EF4-FFF2-40B4-BE49-F238E27FC236}">
                <a16:creationId xmlns:a16="http://schemas.microsoft.com/office/drawing/2014/main" id="{CCB196AA-DE95-0E05-30DC-EAFAA643798C}"/>
              </a:ext>
            </a:extLst>
          </p:cNvPr>
          <p:cNvSpPr>
            <a:spLocks noGrp="1"/>
          </p:cNvSpPr>
          <p:nvPr>
            <p:ph type="sldNum" sz="quarter" idx="12"/>
          </p:nvPr>
        </p:nvSpPr>
        <p:spPr/>
        <p:txBody>
          <a:bodyPr/>
          <a:lstStyle/>
          <a:p>
            <a:fld id="{8A4F8E64-AF61-4F6D-AC43-0AF6086E5848}" type="slidenum">
              <a:rPr lang="ro-RO" smtClean="0"/>
              <a:t>‹#›</a:t>
            </a:fld>
            <a:endParaRPr lang="ro-RO"/>
          </a:p>
        </p:txBody>
      </p:sp>
    </p:spTree>
    <p:extLst>
      <p:ext uri="{BB962C8B-B14F-4D97-AF65-F5344CB8AC3E}">
        <p14:creationId xmlns:p14="http://schemas.microsoft.com/office/powerpoint/2010/main" val="17437158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BF5A24C-C689-D6E6-B8B4-0A1EDC8D5034}"/>
              </a:ext>
            </a:extLst>
          </p:cNvPr>
          <p:cNvSpPr>
            <a:spLocks noGrp="1"/>
          </p:cNvSpPr>
          <p:nvPr>
            <p:ph type="dt" sz="half" idx="10"/>
          </p:nvPr>
        </p:nvSpPr>
        <p:spPr/>
        <p:txBody>
          <a:bodyPr/>
          <a:lstStyle/>
          <a:p>
            <a:fld id="{6CC0B30A-0D81-4FA8-A36B-0747FCFC72A1}" type="datetimeFigureOut">
              <a:rPr lang="ro-RO" smtClean="0"/>
              <a:t>12.09.2023</a:t>
            </a:fld>
            <a:endParaRPr lang="ro-RO"/>
          </a:p>
        </p:txBody>
      </p:sp>
      <p:sp>
        <p:nvSpPr>
          <p:cNvPr id="3" name="Footer Placeholder 2">
            <a:extLst>
              <a:ext uri="{FF2B5EF4-FFF2-40B4-BE49-F238E27FC236}">
                <a16:creationId xmlns:a16="http://schemas.microsoft.com/office/drawing/2014/main" id="{88F99316-297E-F7A8-E9EB-35F2020F4495}"/>
              </a:ext>
            </a:extLst>
          </p:cNvPr>
          <p:cNvSpPr>
            <a:spLocks noGrp="1"/>
          </p:cNvSpPr>
          <p:nvPr>
            <p:ph type="ftr" sz="quarter" idx="11"/>
          </p:nvPr>
        </p:nvSpPr>
        <p:spPr/>
        <p:txBody>
          <a:bodyPr/>
          <a:lstStyle/>
          <a:p>
            <a:endParaRPr lang="ro-RO"/>
          </a:p>
        </p:txBody>
      </p:sp>
      <p:sp>
        <p:nvSpPr>
          <p:cNvPr id="4" name="Slide Number Placeholder 3">
            <a:extLst>
              <a:ext uri="{FF2B5EF4-FFF2-40B4-BE49-F238E27FC236}">
                <a16:creationId xmlns:a16="http://schemas.microsoft.com/office/drawing/2014/main" id="{F9F8FD33-0D21-8CB3-5E72-A7A3782698B5}"/>
              </a:ext>
            </a:extLst>
          </p:cNvPr>
          <p:cNvSpPr>
            <a:spLocks noGrp="1"/>
          </p:cNvSpPr>
          <p:nvPr>
            <p:ph type="sldNum" sz="quarter" idx="12"/>
          </p:nvPr>
        </p:nvSpPr>
        <p:spPr/>
        <p:txBody>
          <a:bodyPr/>
          <a:lstStyle/>
          <a:p>
            <a:fld id="{8A4F8E64-AF61-4F6D-AC43-0AF6086E5848}" type="slidenum">
              <a:rPr lang="ro-RO" smtClean="0"/>
              <a:t>‹#›</a:t>
            </a:fld>
            <a:endParaRPr lang="ro-RO"/>
          </a:p>
        </p:txBody>
      </p:sp>
    </p:spTree>
    <p:extLst>
      <p:ext uri="{BB962C8B-B14F-4D97-AF65-F5344CB8AC3E}">
        <p14:creationId xmlns:p14="http://schemas.microsoft.com/office/powerpoint/2010/main" val="1222934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099EA-FFE5-2416-267A-E3C4AA4276A9}"/>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ro-RO"/>
          </a:p>
        </p:txBody>
      </p:sp>
      <p:sp>
        <p:nvSpPr>
          <p:cNvPr id="3" name="Content Placeholder 2">
            <a:extLst>
              <a:ext uri="{FF2B5EF4-FFF2-40B4-BE49-F238E27FC236}">
                <a16:creationId xmlns:a16="http://schemas.microsoft.com/office/drawing/2014/main" id="{66298A72-C23E-08D2-10F8-6FE4F0E58808}"/>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a:extLst>
              <a:ext uri="{FF2B5EF4-FFF2-40B4-BE49-F238E27FC236}">
                <a16:creationId xmlns:a16="http://schemas.microsoft.com/office/drawing/2014/main" id="{3A2E5824-1585-D2CD-613F-3109337249FD}"/>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1A3D12D4-AC7A-7F4B-B811-2D7A6109BED8}"/>
              </a:ext>
            </a:extLst>
          </p:cNvPr>
          <p:cNvSpPr>
            <a:spLocks noGrp="1"/>
          </p:cNvSpPr>
          <p:nvPr>
            <p:ph type="dt" sz="half" idx="10"/>
          </p:nvPr>
        </p:nvSpPr>
        <p:spPr/>
        <p:txBody>
          <a:bodyPr/>
          <a:lstStyle/>
          <a:p>
            <a:fld id="{6CC0B30A-0D81-4FA8-A36B-0747FCFC72A1}" type="datetimeFigureOut">
              <a:rPr lang="ro-RO" smtClean="0"/>
              <a:t>12.09.2023</a:t>
            </a:fld>
            <a:endParaRPr lang="ro-RO"/>
          </a:p>
        </p:txBody>
      </p:sp>
      <p:sp>
        <p:nvSpPr>
          <p:cNvPr id="6" name="Footer Placeholder 5">
            <a:extLst>
              <a:ext uri="{FF2B5EF4-FFF2-40B4-BE49-F238E27FC236}">
                <a16:creationId xmlns:a16="http://schemas.microsoft.com/office/drawing/2014/main" id="{8E5FB5F8-AA3F-2432-238C-AD5752F5E4A6}"/>
              </a:ext>
            </a:extLst>
          </p:cNvPr>
          <p:cNvSpPr>
            <a:spLocks noGrp="1"/>
          </p:cNvSpPr>
          <p:nvPr>
            <p:ph type="ftr" sz="quarter" idx="11"/>
          </p:nvPr>
        </p:nvSpPr>
        <p:spPr/>
        <p:txBody>
          <a:bodyPr/>
          <a:lstStyle/>
          <a:p>
            <a:endParaRPr lang="ro-RO"/>
          </a:p>
        </p:txBody>
      </p:sp>
      <p:sp>
        <p:nvSpPr>
          <p:cNvPr id="7" name="Slide Number Placeholder 6">
            <a:extLst>
              <a:ext uri="{FF2B5EF4-FFF2-40B4-BE49-F238E27FC236}">
                <a16:creationId xmlns:a16="http://schemas.microsoft.com/office/drawing/2014/main" id="{F8993663-3632-E57D-9E78-947469EA7FF1}"/>
              </a:ext>
            </a:extLst>
          </p:cNvPr>
          <p:cNvSpPr>
            <a:spLocks noGrp="1"/>
          </p:cNvSpPr>
          <p:nvPr>
            <p:ph type="sldNum" sz="quarter" idx="12"/>
          </p:nvPr>
        </p:nvSpPr>
        <p:spPr/>
        <p:txBody>
          <a:bodyPr/>
          <a:lstStyle/>
          <a:p>
            <a:fld id="{8A4F8E64-AF61-4F6D-AC43-0AF6086E5848}" type="slidenum">
              <a:rPr lang="ro-RO" smtClean="0"/>
              <a:t>‹#›</a:t>
            </a:fld>
            <a:endParaRPr lang="ro-RO"/>
          </a:p>
        </p:txBody>
      </p:sp>
    </p:spTree>
    <p:extLst>
      <p:ext uri="{BB962C8B-B14F-4D97-AF65-F5344CB8AC3E}">
        <p14:creationId xmlns:p14="http://schemas.microsoft.com/office/powerpoint/2010/main" val="3190811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E6685-C798-5CAA-6FAC-7782C8FE4612}"/>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ro-RO"/>
          </a:p>
        </p:txBody>
      </p:sp>
      <p:sp>
        <p:nvSpPr>
          <p:cNvPr id="3" name="Picture Placeholder 2">
            <a:extLst>
              <a:ext uri="{FF2B5EF4-FFF2-40B4-BE49-F238E27FC236}">
                <a16:creationId xmlns:a16="http://schemas.microsoft.com/office/drawing/2014/main" id="{6F68AA01-2FA6-747A-5792-5C72382142CC}"/>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ro-RO"/>
          </a:p>
        </p:txBody>
      </p:sp>
      <p:sp>
        <p:nvSpPr>
          <p:cNvPr id="4" name="Text Placeholder 3">
            <a:extLst>
              <a:ext uri="{FF2B5EF4-FFF2-40B4-BE49-F238E27FC236}">
                <a16:creationId xmlns:a16="http://schemas.microsoft.com/office/drawing/2014/main" id="{60FE0F6F-2061-150D-65E7-324C7093BF6A}"/>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97CE3997-9706-88A9-516D-96E3004D80E7}"/>
              </a:ext>
            </a:extLst>
          </p:cNvPr>
          <p:cNvSpPr>
            <a:spLocks noGrp="1"/>
          </p:cNvSpPr>
          <p:nvPr>
            <p:ph type="dt" sz="half" idx="10"/>
          </p:nvPr>
        </p:nvSpPr>
        <p:spPr/>
        <p:txBody>
          <a:bodyPr/>
          <a:lstStyle/>
          <a:p>
            <a:fld id="{6CC0B30A-0D81-4FA8-A36B-0747FCFC72A1}" type="datetimeFigureOut">
              <a:rPr lang="ro-RO" smtClean="0"/>
              <a:t>12.09.2023</a:t>
            </a:fld>
            <a:endParaRPr lang="ro-RO"/>
          </a:p>
        </p:txBody>
      </p:sp>
      <p:sp>
        <p:nvSpPr>
          <p:cNvPr id="6" name="Footer Placeholder 5">
            <a:extLst>
              <a:ext uri="{FF2B5EF4-FFF2-40B4-BE49-F238E27FC236}">
                <a16:creationId xmlns:a16="http://schemas.microsoft.com/office/drawing/2014/main" id="{10E42A59-A042-1A38-DF30-AAA7D3D9D75B}"/>
              </a:ext>
            </a:extLst>
          </p:cNvPr>
          <p:cNvSpPr>
            <a:spLocks noGrp="1"/>
          </p:cNvSpPr>
          <p:nvPr>
            <p:ph type="ftr" sz="quarter" idx="11"/>
          </p:nvPr>
        </p:nvSpPr>
        <p:spPr/>
        <p:txBody>
          <a:bodyPr/>
          <a:lstStyle/>
          <a:p>
            <a:endParaRPr lang="ro-RO"/>
          </a:p>
        </p:txBody>
      </p:sp>
      <p:sp>
        <p:nvSpPr>
          <p:cNvPr id="7" name="Slide Number Placeholder 6">
            <a:extLst>
              <a:ext uri="{FF2B5EF4-FFF2-40B4-BE49-F238E27FC236}">
                <a16:creationId xmlns:a16="http://schemas.microsoft.com/office/drawing/2014/main" id="{B8C5C497-507F-E482-5ED6-049CB54AB50D}"/>
              </a:ext>
            </a:extLst>
          </p:cNvPr>
          <p:cNvSpPr>
            <a:spLocks noGrp="1"/>
          </p:cNvSpPr>
          <p:nvPr>
            <p:ph type="sldNum" sz="quarter" idx="12"/>
          </p:nvPr>
        </p:nvSpPr>
        <p:spPr/>
        <p:txBody>
          <a:bodyPr/>
          <a:lstStyle/>
          <a:p>
            <a:fld id="{8A4F8E64-AF61-4F6D-AC43-0AF6086E5848}" type="slidenum">
              <a:rPr lang="ro-RO" smtClean="0"/>
              <a:t>‹#›</a:t>
            </a:fld>
            <a:endParaRPr lang="ro-RO"/>
          </a:p>
        </p:txBody>
      </p:sp>
    </p:spTree>
    <p:extLst>
      <p:ext uri="{BB962C8B-B14F-4D97-AF65-F5344CB8AC3E}">
        <p14:creationId xmlns:p14="http://schemas.microsoft.com/office/powerpoint/2010/main" val="5079670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1AA43E8-C83D-2912-DB88-6C5C52E1EE49}"/>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ro-RO"/>
          </a:p>
        </p:txBody>
      </p:sp>
      <p:sp>
        <p:nvSpPr>
          <p:cNvPr id="3" name="Text Placeholder 2">
            <a:extLst>
              <a:ext uri="{FF2B5EF4-FFF2-40B4-BE49-F238E27FC236}">
                <a16:creationId xmlns:a16="http://schemas.microsoft.com/office/drawing/2014/main" id="{8FA97FA6-4AF4-3A69-087D-BE484E9C391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a:extLst>
              <a:ext uri="{FF2B5EF4-FFF2-40B4-BE49-F238E27FC236}">
                <a16:creationId xmlns:a16="http://schemas.microsoft.com/office/drawing/2014/main" id="{C1BF14B0-7D5A-6892-3E17-5192BAFCE919}"/>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CC0B30A-0D81-4FA8-A36B-0747FCFC72A1}" type="datetimeFigureOut">
              <a:rPr lang="ro-RO" smtClean="0"/>
              <a:t>12.09.2023</a:t>
            </a:fld>
            <a:endParaRPr lang="ro-RO"/>
          </a:p>
        </p:txBody>
      </p:sp>
      <p:sp>
        <p:nvSpPr>
          <p:cNvPr id="5" name="Footer Placeholder 4">
            <a:extLst>
              <a:ext uri="{FF2B5EF4-FFF2-40B4-BE49-F238E27FC236}">
                <a16:creationId xmlns:a16="http://schemas.microsoft.com/office/drawing/2014/main" id="{875A9EC8-B4B8-08A0-4367-7C4A36F0DD3C}"/>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o-RO"/>
          </a:p>
        </p:txBody>
      </p:sp>
      <p:sp>
        <p:nvSpPr>
          <p:cNvPr id="6" name="Slide Number Placeholder 5">
            <a:extLst>
              <a:ext uri="{FF2B5EF4-FFF2-40B4-BE49-F238E27FC236}">
                <a16:creationId xmlns:a16="http://schemas.microsoft.com/office/drawing/2014/main" id="{04B3D5F6-8F5A-6A89-503A-BE84AED22496}"/>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A4F8E64-AF61-4F6D-AC43-0AF6086E5848}" type="slidenum">
              <a:rPr lang="ro-RO" smtClean="0"/>
              <a:t>‹#›</a:t>
            </a:fld>
            <a:endParaRPr lang="ro-RO"/>
          </a:p>
        </p:txBody>
      </p:sp>
    </p:spTree>
    <p:extLst>
      <p:ext uri="{BB962C8B-B14F-4D97-AF65-F5344CB8AC3E}">
        <p14:creationId xmlns:p14="http://schemas.microsoft.com/office/powerpoint/2010/main" val="37564722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o-RO"/>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0965E-6D6B-87E0-783E-D882DA493114}"/>
              </a:ext>
            </a:extLst>
          </p:cNvPr>
          <p:cNvSpPr>
            <a:spLocks noGrp="1"/>
          </p:cNvSpPr>
          <p:nvPr>
            <p:ph type="ctrTitle"/>
          </p:nvPr>
        </p:nvSpPr>
        <p:spPr>
          <a:xfrm>
            <a:off x="1143000" y="1115737"/>
            <a:ext cx="6858000" cy="2387600"/>
          </a:xfrm>
        </p:spPr>
        <p:txBody>
          <a:bodyPr>
            <a:normAutofit/>
          </a:bodyPr>
          <a:lstStyle/>
          <a:p>
            <a:r>
              <a:rPr lang="ro-RO" sz="2800" b="1" dirty="0">
                <a:solidFill>
                  <a:srgbClr val="00B050"/>
                </a:solidFill>
                <a:latin typeface="Times New Roman" panose="02020603050405020304" pitchFamily="18" charset="0"/>
                <a:ea typeface="Verdana" panose="020B0604030504040204" pitchFamily="34" charset="0"/>
                <a:cs typeface="Times New Roman" panose="02020603050405020304" pitchFamily="18" charset="0"/>
              </a:rPr>
              <a:t>POMPE DE CĂLDURĂ</a:t>
            </a:r>
          </a:p>
        </p:txBody>
      </p:sp>
      <p:sp>
        <p:nvSpPr>
          <p:cNvPr id="3" name="Subtitle 2">
            <a:extLst>
              <a:ext uri="{FF2B5EF4-FFF2-40B4-BE49-F238E27FC236}">
                <a16:creationId xmlns:a16="http://schemas.microsoft.com/office/drawing/2014/main" id="{D5BAF962-C708-66ED-9D88-64A6AAEFBE87}"/>
              </a:ext>
            </a:extLst>
          </p:cNvPr>
          <p:cNvSpPr>
            <a:spLocks noGrp="1"/>
          </p:cNvSpPr>
          <p:nvPr>
            <p:ph type="subTitle" idx="1"/>
          </p:nvPr>
        </p:nvSpPr>
        <p:spPr/>
        <p:txBody>
          <a:bodyPr>
            <a:normAutofit/>
          </a:bodyPr>
          <a:lstStyle/>
          <a:p>
            <a:r>
              <a:rPr lang="ro-RO" dirty="0">
                <a:latin typeface="Times New Roman" panose="02020603050405020304" pitchFamily="18" charset="0"/>
                <a:cs typeface="Times New Roman" panose="02020603050405020304" pitchFamily="18" charset="0"/>
              </a:rPr>
              <a:t>lector universitar dr. Simona Guțiu</a:t>
            </a:r>
          </a:p>
          <a:p>
            <a:endParaRPr lang="ro-RO" dirty="0">
              <a:latin typeface="Times New Roman" panose="02020603050405020304" pitchFamily="18" charset="0"/>
              <a:cs typeface="Times New Roman" panose="02020603050405020304" pitchFamily="18" charset="0"/>
            </a:endParaRPr>
          </a:p>
          <a:p>
            <a:r>
              <a:rPr lang="ro-RO" b="1" dirty="0">
                <a:latin typeface="Times New Roman" panose="02020603050405020304" pitchFamily="18" charset="0"/>
                <a:cs typeface="Times New Roman" panose="02020603050405020304" pitchFamily="18" charset="0"/>
              </a:rPr>
              <a:t>ASE BUCUREȘTI </a:t>
            </a:r>
          </a:p>
          <a:p>
            <a:endParaRPr lang="ro-RO" dirty="0">
              <a:latin typeface="Times New Roman" panose="02020603050405020304" pitchFamily="18" charset="0"/>
              <a:cs typeface="Times New Roman" panose="02020603050405020304" pitchFamily="18" charset="0"/>
            </a:endParaRPr>
          </a:p>
          <a:p>
            <a:endParaRPr lang="ro-RO"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84746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A647C-B82A-024D-E7CA-27C4FAD6D287}"/>
              </a:ext>
            </a:extLst>
          </p:cNvPr>
          <p:cNvSpPr>
            <a:spLocks noGrp="1"/>
          </p:cNvSpPr>
          <p:nvPr>
            <p:ph type="title"/>
          </p:nvPr>
        </p:nvSpPr>
        <p:spPr>
          <a:xfrm>
            <a:off x="496111" y="365126"/>
            <a:ext cx="8019239" cy="987019"/>
          </a:xfrm>
        </p:spPr>
        <p:txBody>
          <a:bodyPr>
            <a:normAutofit/>
          </a:bodyPr>
          <a:lstStyle/>
          <a:p>
            <a:pPr algn="just"/>
            <a:r>
              <a:rPr lang="ro-RO" sz="2400" u="sng" dirty="0">
                <a:solidFill>
                  <a:srgbClr val="00B050"/>
                </a:solidFill>
                <a:latin typeface="Times New Roman" panose="02020603050405020304" pitchFamily="18" charset="0"/>
                <a:cs typeface="Times New Roman" panose="02020603050405020304" pitchFamily="18" charset="0"/>
              </a:rPr>
              <a:t>VII. </a:t>
            </a:r>
            <a:r>
              <a:rPr lang="it-IT" sz="2400" u="sng" dirty="0">
                <a:solidFill>
                  <a:srgbClr val="00B050"/>
                </a:solidFill>
                <a:latin typeface="Times New Roman" panose="02020603050405020304" pitchFamily="18" charset="0"/>
                <a:cs typeface="Times New Roman" panose="02020603050405020304" pitchFamily="18" charset="0"/>
              </a:rPr>
              <a:t>Sisteme alternative pentru creșterea performanței energetice</a:t>
            </a:r>
            <a:r>
              <a:rPr lang="ro-RO" sz="2400" u="sng" dirty="0">
                <a:solidFill>
                  <a:srgbClr val="00B050"/>
                </a:solidFill>
                <a:latin typeface="Times New Roman" panose="02020603050405020304" pitchFamily="18" charset="0"/>
                <a:cs typeface="Times New Roman" panose="02020603050405020304" pitchFamily="18" charset="0"/>
              </a:rPr>
              <a:t> conform Legii 372/2005. </a:t>
            </a:r>
          </a:p>
        </p:txBody>
      </p:sp>
      <p:sp>
        <p:nvSpPr>
          <p:cNvPr id="3" name="Content Placeholder 2">
            <a:extLst>
              <a:ext uri="{FF2B5EF4-FFF2-40B4-BE49-F238E27FC236}">
                <a16:creationId xmlns:a16="http://schemas.microsoft.com/office/drawing/2014/main" id="{AC839EA2-2B43-24F8-3047-7151DDB1FC65}"/>
              </a:ext>
            </a:extLst>
          </p:cNvPr>
          <p:cNvSpPr>
            <a:spLocks noGrp="1"/>
          </p:cNvSpPr>
          <p:nvPr>
            <p:ph idx="1"/>
          </p:nvPr>
        </p:nvSpPr>
        <p:spPr>
          <a:xfrm>
            <a:off x="496111" y="1352145"/>
            <a:ext cx="8019239" cy="4824818"/>
          </a:xfrm>
        </p:spPr>
        <p:txBody>
          <a:bodyPr>
            <a:normAutofit/>
          </a:bodyPr>
          <a:lstStyle/>
          <a:p>
            <a:pPr marL="0" indent="0" algn="just">
              <a:buNone/>
            </a:pPr>
            <a:r>
              <a:rPr lang="ro-RO" sz="2000" dirty="0">
                <a:latin typeface="Times New Roman" panose="02020603050405020304" pitchFamily="18" charset="0"/>
                <a:cs typeface="Times New Roman" panose="02020603050405020304" pitchFamily="18" charset="0"/>
              </a:rPr>
              <a:t>Pentru clădirile noi/ansamblurile de clădiri noi având funcțiunile de </a:t>
            </a:r>
            <a:r>
              <a:rPr lang="ro-RO" sz="2000" b="1" dirty="0">
                <a:latin typeface="Times New Roman" panose="02020603050405020304" pitchFamily="18" charset="0"/>
                <a:cs typeface="Times New Roman" panose="02020603050405020304" pitchFamily="18" charset="0"/>
              </a:rPr>
              <a:t>rezidențial, birouri, învățământ, sănătate, hoteluri și restaurante, activități sportive, comerț și alte funcțiuni</a:t>
            </a:r>
            <a:r>
              <a:rPr lang="ro-RO" sz="2000" dirty="0">
                <a:latin typeface="Times New Roman" panose="02020603050405020304" pitchFamily="18" charset="0"/>
                <a:cs typeface="Times New Roman" panose="02020603050405020304" pitchFamily="18" charset="0"/>
              </a:rPr>
              <a:t>, prin certificatul de urbanism emis de autoritățile administrației publice competente, în vederea obținerii, în condițiile legii, a autorizației de construire pentru executarea lucrărilor de construcții, pe lângă obligativitatea respectării cerințelor minime de performanță energetică, se va solicita întocmirea unui studiu privind fezabilitatea din punct de vedere tehnic, economic și al mediului înconjurător </a:t>
            </a:r>
            <a:r>
              <a:rPr lang="ro-RO" sz="2000" u="sng" dirty="0">
                <a:latin typeface="Times New Roman" panose="02020603050405020304" pitchFamily="18" charset="0"/>
                <a:cs typeface="Times New Roman" panose="02020603050405020304" pitchFamily="18" charset="0"/>
              </a:rPr>
              <a:t>a utilizării sistemelor alternative de înaltă eficiență, dacă acestea există. </a:t>
            </a:r>
          </a:p>
          <a:p>
            <a:pPr marL="0" indent="0" algn="just">
              <a:buNone/>
            </a:pPr>
            <a:endParaRPr lang="ro-RO" sz="2000" u="sng" dirty="0">
              <a:latin typeface="Times New Roman" panose="02020603050405020304" pitchFamily="18" charset="0"/>
              <a:cs typeface="Times New Roman" panose="02020603050405020304" pitchFamily="18" charset="0"/>
            </a:endParaRPr>
          </a:p>
          <a:p>
            <a:pPr marL="0" indent="0" algn="just">
              <a:buNone/>
            </a:pPr>
            <a:r>
              <a:rPr lang="ro-RO" sz="2000" u="sng" dirty="0">
                <a:latin typeface="Times New Roman" panose="02020603050405020304" pitchFamily="18" charset="0"/>
                <a:cs typeface="Times New Roman" panose="02020603050405020304" pitchFamily="18" charset="0"/>
              </a:rPr>
              <a:t>Aceste sisteme alternative pot fi: a) descentralizate de alimentare cu energie, bazate pe surse regenerabile de energie; b) de cogenerare/</a:t>
            </a:r>
            <a:r>
              <a:rPr lang="ro-RO" sz="2000" u="sng" dirty="0" err="1">
                <a:latin typeface="Times New Roman" panose="02020603050405020304" pitchFamily="18" charset="0"/>
                <a:cs typeface="Times New Roman" panose="02020603050405020304" pitchFamily="18" charset="0"/>
              </a:rPr>
              <a:t>trigenerare</a:t>
            </a:r>
            <a:r>
              <a:rPr lang="ro-RO" sz="2000" u="sng" dirty="0">
                <a:latin typeface="Times New Roman" panose="02020603050405020304" pitchFamily="18" charset="0"/>
                <a:cs typeface="Times New Roman" panose="02020603050405020304" pitchFamily="18" charset="0"/>
              </a:rPr>
              <a:t>; c) centralizate de încălzire sau de răcire ori de bloc; d) </a:t>
            </a:r>
            <a:r>
              <a:rPr lang="ro-RO" sz="2000" b="1" u="sng" dirty="0">
                <a:solidFill>
                  <a:srgbClr val="00B050"/>
                </a:solidFill>
                <a:latin typeface="Times New Roman" panose="02020603050405020304" pitchFamily="18" charset="0"/>
                <a:cs typeface="Times New Roman" panose="02020603050405020304" pitchFamily="18" charset="0"/>
              </a:rPr>
              <a:t>pompe de căldură</a:t>
            </a:r>
            <a:r>
              <a:rPr lang="ro-RO" sz="2000" u="sng" dirty="0">
                <a:latin typeface="Times New Roman" panose="02020603050405020304" pitchFamily="18" charset="0"/>
                <a:cs typeface="Times New Roman" panose="02020603050405020304" pitchFamily="18" charset="0"/>
              </a:rPr>
              <a:t>; e) schimbătoare de căldură sol-aer; f) recuperatoare de căldură.</a:t>
            </a:r>
          </a:p>
        </p:txBody>
      </p:sp>
    </p:spTree>
    <p:extLst>
      <p:ext uri="{BB962C8B-B14F-4D97-AF65-F5344CB8AC3E}">
        <p14:creationId xmlns:p14="http://schemas.microsoft.com/office/powerpoint/2010/main" val="29271951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175AF-333A-F915-EA61-612D972F662A}"/>
              </a:ext>
            </a:extLst>
          </p:cNvPr>
          <p:cNvSpPr>
            <a:spLocks noGrp="1"/>
          </p:cNvSpPr>
          <p:nvPr>
            <p:ph type="title"/>
          </p:nvPr>
        </p:nvSpPr>
        <p:spPr>
          <a:xfrm>
            <a:off x="525294" y="365126"/>
            <a:ext cx="7990056" cy="588185"/>
          </a:xfrm>
        </p:spPr>
        <p:txBody>
          <a:bodyPr>
            <a:normAutofit/>
          </a:bodyPr>
          <a:lstStyle/>
          <a:p>
            <a:r>
              <a:rPr lang="ro-RO" sz="2400" u="sng" dirty="0">
                <a:solidFill>
                  <a:srgbClr val="00B050"/>
                </a:solidFill>
                <a:latin typeface="Times New Roman" panose="02020603050405020304" pitchFamily="18" charset="0"/>
                <a:cs typeface="Times New Roman" panose="02020603050405020304" pitchFamily="18" charset="0"/>
              </a:rPr>
              <a:t>VIII. Avantajele pompelor de căldură.</a:t>
            </a:r>
          </a:p>
        </p:txBody>
      </p:sp>
      <p:sp>
        <p:nvSpPr>
          <p:cNvPr id="3" name="Content Placeholder 2">
            <a:extLst>
              <a:ext uri="{FF2B5EF4-FFF2-40B4-BE49-F238E27FC236}">
                <a16:creationId xmlns:a16="http://schemas.microsoft.com/office/drawing/2014/main" id="{ABBB7255-E6D3-BFB7-2022-5DEF621AD998}"/>
              </a:ext>
            </a:extLst>
          </p:cNvPr>
          <p:cNvSpPr>
            <a:spLocks noGrp="1"/>
          </p:cNvSpPr>
          <p:nvPr>
            <p:ph idx="1"/>
          </p:nvPr>
        </p:nvSpPr>
        <p:spPr>
          <a:xfrm>
            <a:off x="525294" y="1235413"/>
            <a:ext cx="7990056" cy="4941550"/>
          </a:xfrm>
        </p:spPr>
        <p:txBody>
          <a:bodyPr>
            <a:normAutofit lnSpcReduction="10000"/>
          </a:bodyPr>
          <a:lstStyle/>
          <a:p>
            <a:pPr marL="457200" indent="-457200" algn="just">
              <a:buFont typeface="+mj-lt"/>
              <a:buAutoNum type="alphaLcParenR"/>
            </a:pPr>
            <a:r>
              <a:rPr lang="ro-RO" dirty="0"/>
              <a:t>Pompele de căldură consumă, în cele mai multe cazuri, doar o cincime sau un sfert din energia de care au nevoie alte sisteme pentru a produce același nivel de confort.</a:t>
            </a:r>
          </a:p>
          <a:p>
            <a:pPr marL="457200" indent="-457200" algn="just">
              <a:buFont typeface="+mj-lt"/>
              <a:buAutoNum type="alphaLcParenR"/>
            </a:pPr>
            <a:r>
              <a:rPr lang="ro-RO" dirty="0"/>
              <a:t>Nu folosesc combustibili fosili gen cărbune, lemne sau gaz metan, respectiv nu emit dioxid de carbon (CO2) sau alți poluanți în atmosferă.</a:t>
            </a:r>
          </a:p>
          <a:p>
            <a:pPr marL="457200" indent="-457200" algn="just">
              <a:buFont typeface="+mj-lt"/>
              <a:buAutoNum type="alphaLcParenR"/>
            </a:pPr>
            <a:r>
              <a:rPr lang="ro-RO" dirty="0"/>
              <a:t>Randamentul specific oferit de diverse variante de pompe de căldură permite obținerea energiei necesare, apelând la sursa cea mai apropiată și avantajoasă din mediu. Acesta este și motivul pentru care sunt alese în cele mai moderne proiecte imobiliare și în construcțiile ecologice.</a:t>
            </a:r>
          </a:p>
          <a:p>
            <a:pPr marL="457200" indent="-457200" algn="just">
              <a:buFont typeface="+mj-lt"/>
              <a:buAutoNum type="alphaLcParenR"/>
            </a:pPr>
            <a:r>
              <a:rPr lang="ro-RO" dirty="0"/>
              <a:t>Combinând pompa de căldură cu un sistem fotovoltaic (de preferință cu un sistem de stocare) pentru producerea energiei electrice consumate de pompa de căldură, facturile pot fi reduse la minimum, iar în anumite situații se poate ajunge chiar la independență energetică și costuri zero pentru încălzirea și răcirea casei. </a:t>
            </a:r>
          </a:p>
          <a:p>
            <a:pPr marL="457200" indent="-457200" algn="just">
              <a:buFont typeface="+mj-lt"/>
              <a:buAutoNum type="alphaLcParenR"/>
            </a:pPr>
            <a:endParaRPr lang="ro-RO" dirty="0"/>
          </a:p>
          <a:p>
            <a:pPr algn="just"/>
            <a:endParaRPr lang="ro-RO" dirty="0"/>
          </a:p>
        </p:txBody>
      </p:sp>
    </p:spTree>
    <p:extLst>
      <p:ext uri="{BB962C8B-B14F-4D97-AF65-F5344CB8AC3E}">
        <p14:creationId xmlns:p14="http://schemas.microsoft.com/office/powerpoint/2010/main" val="37938119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D1F3A-58D6-CF1E-2040-D4DD136883C0}"/>
              </a:ext>
            </a:extLst>
          </p:cNvPr>
          <p:cNvSpPr>
            <a:spLocks noGrp="1"/>
          </p:cNvSpPr>
          <p:nvPr>
            <p:ph type="title"/>
          </p:nvPr>
        </p:nvSpPr>
        <p:spPr>
          <a:xfrm>
            <a:off x="525294" y="365126"/>
            <a:ext cx="7990056" cy="870287"/>
          </a:xfrm>
        </p:spPr>
        <p:txBody>
          <a:bodyPr>
            <a:normAutofit/>
          </a:bodyPr>
          <a:lstStyle/>
          <a:p>
            <a:r>
              <a:rPr lang="ro-RO" sz="2400" u="sng" dirty="0">
                <a:solidFill>
                  <a:srgbClr val="00B050"/>
                </a:solidFill>
                <a:latin typeface="Times New Roman" panose="02020603050405020304" pitchFamily="18" charset="0"/>
                <a:cs typeface="Times New Roman" panose="02020603050405020304" pitchFamily="18" charset="0"/>
              </a:rPr>
              <a:t>IX. Dezavantajele pompelor de căldură.</a:t>
            </a:r>
          </a:p>
        </p:txBody>
      </p:sp>
      <p:sp>
        <p:nvSpPr>
          <p:cNvPr id="3" name="Content Placeholder 2">
            <a:extLst>
              <a:ext uri="{FF2B5EF4-FFF2-40B4-BE49-F238E27FC236}">
                <a16:creationId xmlns:a16="http://schemas.microsoft.com/office/drawing/2014/main" id="{6F0447FA-05D4-B5BB-2BFD-3C0265FA4C54}"/>
              </a:ext>
            </a:extLst>
          </p:cNvPr>
          <p:cNvSpPr>
            <a:spLocks noGrp="1"/>
          </p:cNvSpPr>
          <p:nvPr>
            <p:ph idx="1"/>
          </p:nvPr>
        </p:nvSpPr>
        <p:spPr>
          <a:xfrm>
            <a:off x="525294" y="1235413"/>
            <a:ext cx="7990056" cy="4941550"/>
          </a:xfrm>
        </p:spPr>
        <p:txBody>
          <a:bodyPr>
            <a:normAutofit lnSpcReduction="10000"/>
          </a:bodyPr>
          <a:lstStyle/>
          <a:p>
            <a:pPr marL="457200" indent="-457200" algn="just">
              <a:buFont typeface="+mj-lt"/>
              <a:buAutoNum type="alphaLcParenR"/>
            </a:pPr>
            <a:r>
              <a:rPr lang="ro-RO" sz="2000" dirty="0">
                <a:latin typeface="Times New Roman" panose="02020603050405020304" pitchFamily="18" charset="0"/>
                <a:cs typeface="Times New Roman" panose="02020603050405020304" pitchFamily="18" charset="0"/>
              </a:rPr>
              <a:t>Nu este întotdeauna posibil să se folosească o pompă de căldură dacă nu sunt disponibile sursele regenerabile (apă, aer, pământ). </a:t>
            </a:r>
          </a:p>
          <a:p>
            <a:pPr marL="457200" indent="-457200" algn="just">
              <a:buFont typeface="+mj-lt"/>
              <a:buAutoNum type="alphaLcParenR"/>
            </a:pPr>
            <a:r>
              <a:rPr lang="ro-RO" sz="2000" dirty="0">
                <a:latin typeface="Times New Roman" panose="02020603050405020304" pitchFamily="18" charset="0"/>
                <a:cs typeface="Times New Roman" panose="02020603050405020304" pitchFamily="18" charset="0"/>
              </a:rPr>
              <a:t>În ceea ce privește folosirea apei subterane sau de suprafață, trebuie să existe disponibilitate resurselor de apă și autorizațiile de utilizare a acestora. </a:t>
            </a:r>
          </a:p>
          <a:p>
            <a:pPr marL="457200" indent="-457200" algn="just">
              <a:buFont typeface="+mj-lt"/>
              <a:buAutoNum type="alphaLcParenR"/>
            </a:pPr>
            <a:r>
              <a:rPr lang="ro-RO" sz="2000" dirty="0">
                <a:latin typeface="Times New Roman" panose="02020603050405020304" pitchFamily="18" charset="0"/>
                <a:cs typeface="Times New Roman" panose="02020603050405020304" pitchFamily="18" charset="0"/>
              </a:rPr>
              <a:t>În ceea ce privește pământul, spațiile externe trebuie să fie disponibile pentru sistemul de schimb de căldură cu solul, iar tipul de sol în sine trebuie să fie adecvat.</a:t>
            </a:r>
          </a:p>
          <a:p>
            <a:pPr marL="457200" indent="-457200" algn="just">
              <a:buFont typeface="+mj-lt"/>
              <a:buAutoNum type="alphaLcParenR"/>
            </a:pPr>
            <a:r>
              <a:rPr lang="ro-RO" sz="2000" dirty="0">
                <a:latin typeface="Times New Roman" panose="02020603050405020304" pitchFamily="18" charset="0"/>
                <a:cs typeface="Times New Roman" panose="02020603050405020304" pitchFamily="18" charset="0"/>
              </a:rPr>
              <a:t>Este aproape imposibilă folosirea pompelor de căldură la bloc. Dacă se dorește instalarea unor astfel de sisteme pentru clădiri multifamiliale, pentru clădiri de apartamente sau pentru clădiri de birouri, trebuie neapărat ca aceste clădiri, în special clădirile rezidențiale, să aibă un sistem centralizat de furnizare a căldurii. </a:t>
            </a:r>
          </a:p>
          <a:p>
            <a:pPr marL="457200" indent="-457200" algn="just">
              <a:buFont typeface="+mj-lt"/>
              <a:buAutoNum type="alphaLcParenR"/>
            </a:pPr>
            <a:r>
              <a:rPr lang="ro-RO" sz="2000" dirty="0">
                <a:latin typeface="Times New Roman" panose="02020603050405020304" pitchFamily="18" charset="0"/>
                <a:cs typeface="Times New Roman" panose="02020603050405020304" pitchFamily="18" charset="0"/>
              </a:rPr>
              <a:t>Pompele de căldură sunt cele mai eficiente atunci când furnizează căldură la temperaturi scăzute. Eficiența acestora scade la clădirile care nu sunt bine izolate, deoarece acestea necesită temperaturi de alimentare mai ridicate. </a:t>
            </a:r>
          </a:p>
          <a:p>
            <a:pPr marL="457200" indent="-457200" algn="just">
              <a:buFont typeface="+mj-lt"/>
              <a:buAutoNum type="alphaLcParenR"/>
            </a:pPr>
            <a:endParaRPr lang="ro-RO" dirty="0"/>
          </a:p>
        </p:txBody>
      </p:sp>
    </p:spTree>
    <p:extLst>
      <p:ext uri="{BB962C8B-B14F-4D97-AF65-F5344CB8AC3E}">
        <p14:creationId xmlns:p14="http://schemas.microsoft.com/office/powerpoint/2010/main" val="31931663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64C25D-C7BD-164B-32B2-305C26F31CE1}"/>
              </a:ext>
            </a:extLst>
          </p:cNvPr>
          <p:cNvSpPr>
            <a:spLocks noGrp="1"/>
          </p:cNvSpPr>
          <p:nvPr>
            <p:ph type="title"/>
          </p:nvPr>
        </p:nvSpPr>
        <p:spPr>
          <a:xfrm>
            <a:off x="496111" y="365127"/>
            <a:ext cx="8019239" cy="899470"/>
          </a:xfrm>
        </p:spPr>
        <p:txBody>
          <a:bodyPr>
            <a:normAutofit/>
          </a:bodyPr>
          <a:lstStyle/>
          <a:p>
            <a:r>
              <a:rPr lang="ro-RO" sz="2400" u="sng" dirty="0">
                <a:solidFill>
                  <a:srgbClr val="00B050"/>
                </a:solidFill>
                <a:latin typeface="Times New Roman" panose="02020603050405020304" pitchFamily="18" charset="0"/>
                <a:cs typeface="Times New Roman" panose="02020603050405020304" pitchFamily="18" charset="0"/>
              </a:rPr>
              <a:t>X. Factori legislativi care contribuie la promovarea pompelor de căldură. </a:t>
            </a:r>
          </a:p>
        </p:txBody>
      </p:sp>
      <p:sp>
        <p:nvSpPr>
          <p:cNvPr id="3" name="Content Placeholder 2">
            <a:extLst>
              <a:ext uri="{FF2B5EF4-FFF2-40B4-BE49-F238E27FC236}">
                <a16:creationId xmlns:a16="http://schemas.microsoft.com/office/drawing/2014/main" id="{5F8F8D54-83C8-1024-0FDD-BA2CD0A1C628}"/>
              </a:ext>
            </a:extLst>
          </p:cNvPr>
          <p:cNvSpPr>
            <a:spLocks noGrp="1"/>
          </p:cNvSpPr>
          <p:nvPr>
            <p:ph idx="1"/>
          </p:nvPr>
        </p:nvSpPr>
        <p:spPr>
          <a:xfrm>
            <a:off x="496111" y="1498060"/>
            <a:ext cx="8019239" cy="4678903"/>
          </a:xfrm>
        </p:spPr>
        <p:txBody>
          <a:bodyPr>
            <a:normAutofit/>
          </a:bodyPr>
          <a:lstStyle/>
          <a:p>
            <a:pPr marL="457200" indent="-457200" algn="just">
              <a:buFont typeface="+mj-lt"/>
              <a:buAutoNum type="alphaLcParenR"/>
            </a:pPr>
            <a:r>
              <a:rPr lang="ro-RO" sz="2000" dirty="0">
                <a:latin typeface="Times New Roman" panose="02020603050405020304" pitchFamily="18" charset="0"/>
                <a:cs typeface="Times New Roman" panose="02020603050405020304" pitchFamily="18" charset="0"/>
              </a:rPr>
              <a:t>Implementarea programelor de finanțare acordate de stat cu ajutorul instituțiilor publice/autorităților publice pentru achiziția și instalarea pompelor de căldură pentru persoane fizice și juridice.</a:t>
            </a:r>
          </a:p>
          <a:p>
            <a:pPr marL="0" indent="0" algn="just">
              <a:buNone/>
            </a:pPr>
            <a:r>
              <a:rPr lang="ro-RO" sz="2000" dirty="0">
                <a:latin typeface="Times New Roman" panose="02020603050405020304" pitchFamily="18" charset="0"/>
                <a:cs typeface="Times New Roman" panose="02020603050405020304" pitchFamily="18" charset="0"/>
              </a:rPr>
              <a:t>Subvenții/finanțare acordate de stat prin diferite programe precum Casa Verde 2023, Casa Verde Clasic, Programul Electric </a:t>
            </a:r>
            <a:r>
              <a:rPr lang="ro-RO" sz="2000" dirty="0" err="1">
                <a:latin typeface="Times New Roman" panose="02020603050405020304" pitchFamily="18" charset="0"/>
                <a:cs typeface="Times New Roman" panose="02020603050405020304" pitchFamily="18" charset="0"/>
              </a:rPr>
              <a:t>Up</a:t>
            </a:r>
            <a:r>
              <a:rPr lang="ro-RO" sz="2000" dirty="0">
                <a:latin typeface="Times New Roman" panose="02020603050405020304" pitchFamily="18" charset="0"/>
                <a:cs typeface="Times New Roman" panose="02020603050405020304" pitchFamily="18" charset="0"/>
              </a:rPr>
              <a:t>. </a:t>
            </a:r>
          </a:p>
          <a:p>
            <a:pPr marL="0" indent="0" algn="just">
              <a:buNone/>
            </a:pPr>
            <a:endParaRPr lang="ro-RO" sz="2000" dirty="0">
              <a:latin typeface="Times New Roman" panose="02020603050405020304" pitchFamily="18" charset="0"/>
              <a:cs typeface="Times New Roman" panose="02020603050405020304" pitchFamily="18" charset="0"/>
            </a:endParaRPr>
          </a:p>
          <a:p>
            <a:pPr marL="457200" indent="-457200" algn="just">
              <a:buFont typeface="+mj-lt"/>
              <a:buAutoNum type="alphaLcParenR" startAt="2"/>
            </a:pPr>
            <a:r>
              <a:rPr lang="ro-RO" sz="2000" dirty="0">
                <a:latin typeface="Times New Roman" panose="02020603050405020304" pitchFamily="18" charset="0"/>
                <a:cs typeface="Times New Roman" panose="02020603050405020304" pitchFamily="18" charset="0"/>
              </a:rPr>
              <a:t>Facilități fiscale de natură a încuraja instalarea de soluții energetice cu un impact redus asupra mediului și de a încuraja independența energetică. </a:t>
            </a:r>
          </a:p>
          <a:p>
            <a:pPr marL="0" indent="0" algn="just">
              <a:buNone/>
            </a:pPr>
            <a:r>
              <a:rPr lang="ro-RO" sz="2000" dirty="0">
                <a:latin typeface="Times New Roman" panose="02020603050405020304" pitchFamily="18" charset="0"/>
                <a:cs typeface="Times New Roman" panose="02020603050405020304" pitchFamily="18" charset="0"/>
              </a:rPr>
              <a:t>La data de 13 ianuarie 2023, a fost publicată Legea 39/2023, care modifică art. 291 alin. (3) lit. p) și q) din Codul fiscal prin care scade taxa pe valoare adăugată la pompele de căldură, panourile fotovoltaice și panourile solare termice de la 19% la 5%. </a:t>
            </a:r>
          </a:p>
        </p:txBody>
      </p:sp>
    </p:spTree>
    <p:extLst>
      <p:ext uri="{BB962C8B-B14F-4D97-AF65-F5344CB8AC3E}">
        <p14:creationId xmlns:p14="http://schemas.microsoft.com/office/powerpoint/2010/main" val="33048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4A827-FE43-0AC6-21A3-9C3C53688E35}"/>
              </a:ext>
            </a:extLst>
          </p:cNvPr>
          <p:cNvSpPr>
            <a:spLocks noGrp="1"/>
          </p:cNvSpPr>
          <p:nvPr>
            <p:ph type="title"/>
          </p:nvPr>
        </p:nvSpPr>
        <p:spPr>
          <a:xfrm>
            <a:off x="525294" y="365127"/>
            <a:ext cx="7990056" cy="889742"/>
          </a:xfrm>
        </p:spPr>
        <p:txBody>
          <a:bodyPr>
            <a:noAutofit/>
          </a:bodyPr>
          <a:lstStyle/>
          <a:p>
            <a:pPr algn="just"/>
            <a:r>
              <a:rPr lang="ro-RO" sz="2400" u="sng" dirty="0">
                <a:solidFill>
                  <a:srgbClr val="00B050"/>
                </a:solidFill>
                <a:latin typeface="Times New Roman" panose="02020603050405020304" pitchFamily="18" charset="0"/>
                <a:cs typeface="Times New Roman" panose="02020603050405020304" pitchFamily="18" charset="0"/>
              </a:rPr>
              <a:t>XI. Bariere legislative, administrative sau tehnice în calea implementării sistemelor de pompe de căldură în România. </a:t>
            </a:r>
          </a:p>
        </p:txBody>
      </p:sp>
      <p:sp>
        <p:nvSpPr>
          <p:cNvPr id="3" name="Content Placeholder 2">
            <a:extLst>
              <a:ext uri="{FF2B5EF4-FFF2-40B4-BE49-F238E27FC236}">
                <a16:creationId xmlns:a16="http://schemas.microsoft.com/office/drawing/2014/main" id="{AB060F3E-39DC-F870-AEDA-E62BD16A9B67}"/>
              </a:ext>
            </a:extLst>
          </p:cNvPr>
          <p:cNvSpPr>
            <a:spLocks noGrp="1"/>
          </p:cNvSpPr>
          <p:nvPr>
            <p:ph idx="1"/>
          </p:nvPr>
        </p:nvSpPr>
        <p:spPr>
          <a:xfrm>
            <a:off x="525294" y="1507787"/>
            <a:ext cx="7990056" cy="4669176"/>
          </a:xfrm>
        </p:spPr>
        <p:txBody>
          <a:bodyPr>
            <a:normAutofit/>
          </a:bodyPr>
          <a:lstStyle/>
          <a:p>
            <a:pPr marL="457200" indent="-457200" algn="just">
              <a:buFont typeface="+mj-lt"/>
              <a:buAutoNum type="alphaLcParenR"/>
            </a:pPr>
            <a:r>
              <a:rPr lang="ro-RO" sz="2000" dirty="0">
                <a:latin typeface="Times New Roman" panose="02020603050405020304" pitchFamily="18" charset="0"/>
                <a:cs typeface="Times New Roman" panose="02020603050405020304" pitchFamily="18" charset="0"/>
              </a:rPr>
              <a:t>Insuficiența programelor de finanțare pentru instalarea și mentenanța pompelor de căldură.</a:t>
            </a:r>
          </a:p>
          <a:p>
            <a:pPr marL="0" indent="0" algn="just">
              <a:buNone/>
            </a:pPr>
            <a:endParaRPr lang="ro-RO" sz="2000" dirty="0">
              <a:latin typeface="Times New Roman" panose="02020603050405020304" pitchFamily="18" charset="0"/>
              <a:cs typeface="Times New Roman" panose="02020603050405020304" pitchFamily="18" charset="0"/>
            </a:endParaRPr>
          </a:p>
          <a:p>
            <a:pPr marL="0" indent="0" algn="just">
              <a:buNone/>
            </a:pPr>
            <a:r>
              <a:rPr lang="ro-RO" sz="2000" dirty="0">
                <a:latin typeface="Times New Roman" panose="02020603050405020304" pitchFamily="18" charset="0"/>
                <a:cs typeface="Times New Roman" panose="02020603050405020304" pitchFamily="18" charset="0"/>
              </a:rPr>
              <a:t>Nu există suficiente programe care să acorde subvenții persoanelor fizice/juridice pentru achiziția și instalarea pompelor de căldură. Or, atât costul pompelor de căldură, cât și costul întreținerii și testarea regulată a pompelor de căldură este destul de ridicat. </a:t>
            </a:r>
          </a:p>
          <a:p>
            <a:pPr marL="0" indent="0" algn="just">
              <a:buNone/>
            </a:pPr>
            <a:endParaRPr lang="ro-RO" sz="2000" dirty="0">
              <a:latin typeface="Times New Roman" panose="02020603050405020304" pitchFamily="18" charset="0"/>
              <a:cs typeface="Times New Roman" panose="02020603050405020304" pitchFamily="18" charset="0"/>
            </a:endParaRPr>
          </a:p>
          <a:p>
            <a:pPr marL="0" indent="0" algn="just">
              <a:buNone/>
            </a:pPr>
            <a:r>
              <a:rPr lang="ro-RO" sz="2000" dirty="0">
                <a:latin typeface="Times New Roman" panose="02020603050405020304" pitchFamily="18" charset="0"/>
                <a:cs typeface="Times New Roman" panose="02020603050405020304" pitchFamily="18" charset="0"/>
              </a:rPr>
              <a:t>În ceea ce privește programele existente, timpul de așteptare pentru a beneficia de programele de finanțare este unul extrem de lung. Spre exemplu, cele două mari runde de finanțare din 2019-2020 și 2021-2022 ale programului Casa Verde au avut timpi mari de așteptare. Zeci de mii de oameni au așteptat chiar și peste un an pentru a le fi aprobate dosarele.</a:t>
            </a:r>
          </a:p>
        </p:txBody>
      </p:sp>
    </p:spTree>
    <p:extLst>
      <p:ext uri="{BB962C8B-B14F-4D97-AF65-F5344CB8AC3E}">
        <p14:creationId xmlns:p14="http://schemas.microsoft.com/office/powerpoint/2010/main" val="20011357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76728-8724-74AA-8535-B3288F7BAFC7}"/>
              </a:ext>
            </a:extLst>
          </p:cNvPr>
          <p:cNvSpPr>
            <a:spLocks noGrp="1"/>
          </p:cNvSpPr>
          <p:nvPr>
            <p:ph type="title"/>
          </p:nvPr>
        </p:nvSpPr>
        <p:spPr>
          <a:xfrm>
            <a:off x="509798" y="121381"/>
            <a:ext cx="8005552" cy="968118"/>
          </a:xfrm>
        </p:spPr>
        <p:txBody>
          <a:bodyPr>
            <a:noAutofit/>
          </a:bodyPr>
          <a:lstStyle/>
          <a:p>
            <a:pPr algn="just"/>
            <a:r>
              <a:rPr lang="ro-RO" sz="2400" u="sng" dirty="0">
                <a:solidFill>
                  <a:srgbClr val="00B050"/>
                </a:solidFill>
                <a:latin typeface="Times New Roman" panose="02020603050405020304" pitchFamily="18" charset="0"/>
                <a:cs typeface="Times New Roman" panose="02020603050405020304" pitchFamily="18" charset="0"/>
              </a:rPr>
              <a:t>XI. Bariere legislative, administrative sau tehnice în calea implementării sistemelor de pompe de căldură în România.  </a:t>
            </a:r>
            <a:endParaRPr lang="ro-RO" sz="2400" u="sng" dirty="0"/>
          </a:p>
        </p:txBody>
      </p:sp>
      <p:sp>
        <p:nvSpPr>
          <p:cNvPr id="3" name="Content Placeholder 2">
            <a:extLst>
              <a:ext uri="{FF2B5EF4-FFF2-40B4-BE49-F238E27FC236}">
                <a16:creationId xmlns:a16="http://schemas.microsoft.com/office/drawing/2014/main" id="{D11F2A4B-F766-36C5-06F8-FCCC88EB7408}"/>
              </a:ext>
            </a:extLst>
          </p:cNvPr>
          <p:cNvSpPr>
            <a:spLocks noGrp="1"/>
          </p:cNvSpPr>
          <p:nvPr>
            <p:ph idx="1"/>
          </p:nvPr>
        </p:nvSpPr>
        <p:spPr>
          <a:xfrm>
            <a:off x="628650" y="1332689"/>
            <a:ext cx="7886700" cy="4844274"/>
          </a:xfrm>
        </p:spPr>
        <p:txBody>
          <a:bodyPr>
            <a:normAutofit/>
          </a:bodyPr>
          <a:lstStyle/>
          <a:p>
            <a:pPr marL="457200" indent="-457200" algn="just">
              <a:buFont typeface="+mj-lt"/>
              <a:buAutoNum type="alphaLcParenR" startAt="2"/>
            </a:pPr>
            <a:r>
              <a:rPr lang="ro-RO" sz="2000" dirty="0">
                <a:latin typeface="Times New Roman" panose="02020603050405020304" pitchFamily="18" charset="0"/>
                <a:cs typeface="Times New Roman" panose="02020603050405020304" pitchFamily="18" charset="0"/>
              </a:rPr>
              <a:t>Uneori este necesară obținerea avizelor/autorizațiilor pentru instalarea pompelor de căldură de la anumite autorități publice/instituții, i.e. spre exemplu pentru pompa de căldură apă-apă, s-ar putea să fie nevoie de autorizație din partea Apele Române. </a:t>
            </a:r>
          </a:p>
          <a:p>
            <a:pPr marL="457200" indent="-457200" algn="just">
              <a:buFont typeface="+mj-lt"/>
              <a:buAutoNum type="alphaLcParenR" startAt="2"/>
            </a:pPr>
            <a:r>
              <a:rPr lang="ro-RO" sz="2000" dirty="0">
                <a:latin typeface="Times New Roman" panose="02020603050405020304" pitchFamily="18" charset="0"/>
                <a:cs typeface="Times New Roman" panose="02020603050405020304" pitchFamily="18" charset="0"/>
              </a:rPr>
              <a:t>Vechimea și eficiența energetică a unei locuințe influențează alegerea tipului potrivit de pompă de căldură. </a:t>
            </a:r>
          </a:p>
          <a:p>
            <a:pPr marL="457200" indent="-457200" algn="just">
              <a:buFont typeface="+mj-lt"/>
              <a:buAutoNum type="alphaLcParenR" startAt="2"/>
            </a:pPr>
            <a:r>
              <a:rPr lang="ro-RO" sz="2000" dirty="0">
                <a:latin typeface="Times New Roman" panose="02020603050405020304" pitchFamily="18" charset="0"/>
                <a:cs typeface="Times New Roman" panose="02020603050405020304" pitchFamily="18" charset="0"/>
              </a:rPr>
              <a:t>Un minus pe care îl are pompa de căldură este că ele pot fi o soluție mai degrabă pentru persoanele care stau la casă. Dacă se dorește instalarea unor astfel de sisteme pentru clădiri multifamiliale, de genul clădiri de apartamente sau pentru clădiri de birouri, trebuie neapărat ca aceste clădiri, în special clădirile rezidențiale, să aibă un sistem centralizat de furnizare a căldurii.</a:t>
            </a:r>
          </a:p>
          <a:p>
            <a:pPr marL="457200" indent="-457200" algn="just">
              <a:buFont typeface="+mj-lt"/>
              <a:buAutoNum type="alphaLcParenR" startAt="2"/>
            </a:pPr>
            <a:r>
              <a:rPr lang="ro-RO" sz="2000" dirty="0">
                <a:latin typeface="Times New Roman" panose="02020603050405020304" pitchFamily="18" charset="0"/>
                <a:cs typeface="Times New Roman" panose="02020603050405020304" pitchFamily="18" charset="0"/>
              </a:rPr>
              <a:t>Unele pompe de căldură produc zgomot mare și trebuie verificat dacă presiunea acustică la prima fereastră a vecinilor nu depășește limita legală. De asemenea, trebuie verificat dacă emisia de zgomot pe timp de noapte nu depășește valorile limită impuse de lege. </a:t>
            </a:r>
          </a:p>
          <a:p>
            <a:pPr marL="0" indent="0" algn="just">
              <a:buNone/>
            </a:pPr>
            <a:endParaRPr lang="ro-R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296339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CD85F-2EF6-8CDD-540A-BA427C9F5EC0}"/>
              </a:ext>
            </a:extLst>
          </p:cNvPr>
          <p:cNvSpPr>
            <a:spLocks noGrp="1"/>
          </p:cNvSpPr>
          <p:nvPr>
            <p:ph type="title"/>
          </p:nvPr>
        </p:nvSpPr>
        <p:spPr>
          <a:xfrm>
            <a:off x="535021" y="365127"/>
            <a:ext cx="7980329" cy="666006"/>
          </a:xfrm>
        </p:spPr>
        <p:txBody>
          <a:bodyPr>
            <a:normAutofit/>
          </a:bodyPr>
          <a:lstStyle/>
          <a:p>
            <a:r>
              <a:rPr lang="ro-RO" sz="2400" u="sng" dirty="0">
                <a:solidFill>
                  <a:srgbClr val="00B050"/>
                </a:solidFill>
                <a:latin typeface="Times New Roman" panose="02020603050405020304" pitchFamily="18" charset="0"/>
                <a:cs typeface="Times New Roman" panose="02020603050405020304" pitchFamily="18" charset="0"/>
              </a:rPr>
              <a:t>XII. Obiectivele UE.</a:t>
            </a:r>
          </a:p>
        </p:txBody>
      </p:sp>
      <p:sp>
        <p:nvSpPr>
          <p:cNvPr id="3" name="Content Placeholder 2">
            <a:extLst>
              <a:ext uri="{FF2B5EF4-FFF2-40B4-BE49-F238E27FC236}">
                <a16:creationId xmlns:a16="http://schemas.microsoft.com/office/drawing/2014/main" id="{57C532E5-DD96-63EC-CD11-19F52D653FAA}"/>
              </a:ext>
            </a:extLst>
          </p:cNvPr>
          <p:cNvSpPr>
            <a:spLocks noGrp="1"/>
          </p:cNvSpPr>
          <p:nvPr>
            <p:ph idx="1"/>
          </p:nvPr>
        </p:nvSpPr>
        <p:spPr>
          <a:xfrm>
            <a:off x="389365" y="1282243"/>
            <a:ext cx="7980329" cy="4999916"/>
          </a:xfrm>
        </p:spPr>
        <p:txBody>
          <a:bodyPr>
            <a:normAutofit/>
          </a:bodyPr>
          <a:lstStyle/>
          <a:p>
            <a:pPr marL="0" indent="0" algn="just">
              <a:buNone/>
            </a:pPr>
            <a:r>
              <a:rPr lang="ro-RO" sz="2000" b="0" i="0" u="sng" dirty="0">
                <a:solidFill>
                  <a:srgbClr val="00B050"/>
                </a:solidFill>
                <a:effectLst/>
                <a:latin typeface="Times New Roman" panose="02020603050405020304" pitchFamily="18" charset="0"/>
                <a:cs typeface="Times New Roman" panose="02020603050405020304" pitchFamily="18" charset="0"/>
              </a:rPr>
              <a:t>Acordul de la Paris</a:t>
            </a:r>
            <a:r>
              <a:rPr lang="en-US" sz="2000" b="0" i="0" u="sng" dirty="0">
                <a:solidFill>
                  <a:srgbClr val="00B050"/>
                </a:solidFill>
                <a:effectLst/>
                <a:latin typeface="Times New Roman" panose="02020603050405020304" pitchFamily="18" charset="0"/>
                <a:cs typeface="Times New Roman" panose="02020603050405020304" pitchFamily="18" charset="0"/>
              </a:rPr>
              <a:t>:</a:t>
            </a:r>
            <a:endParaRPr lang="ro-RO" sz="2000" b="0" i="0" u="sng" dirty="0">
              <a:solidFill>
                <a:srgbClr val="00B050"/>
              </a:solidFill>
              <a:effectLst/>
              <a:latin typeface="Times New Roman" panose="02020603050405020304" pitchFamily="18" charset="0"/>
              <a:cs typeface="Times New Roman" panose="02020603050405020304" pitchFamily="18" charset="0"/>
            </a:endParaRPr>
          </a:p>
          <a:p>
            <a:pPr marL="0" indent="0" algn="just">
              <a:buNone/>
            </a:pPr>
            <a:r>
              <a:rPr lang="ro-RO" sz="2000" b="0" i="0" dirty="0">
                <a:solidFill>
                  <a:srgbClr val="3F4A52"/>
                </a:solidFill>
                <a:effectLst/>
                <a:latin typeface="Times New Roman" panose="02020603050405020304" pitchFamily="18" charset="0"/>
                <a:ea typeface="Verdana" panose="020B0604030504040204" pitchFamily="34" charset="0"/>
                <a:cs typeface="Times New Roman" panose="02020603050405020304" pitchFamily="18" charset="0"/>
              </a:rPr>
              <a:t>UE și toate statele sale membre au semnat și ratificat Acordul de la Paris și sunt ferm angajate în punerea în aplicare a acestuia. În conformitate cu acest angajament, statele membre au convenit să înscrie UE pe o traiectorie care să îi permită să devină </a:t>
            </a:r>
            <a:r>
              <a:rPr lang="ro-RO" sz="2000" b="1" i="0" dirty="0">
                <a:solidFill>
                  <a:srgbClr val="3F4A52"/>
                </a:solidFill>
                <a:effectLst/>
                <a:latin typeface="Times New Roman" panose="02020603050405020304" pitchFamily="18" charset="0"/>
                <a:ea typeface="Verdana" panose="020B0604030504040204" pitchFamily="34" charset="0"/>
                <a:cs typeface="Times New Roman" panose="02020603050405020304" pitchFamily="18" charset="0"/>
              </a:rPr>
              <a:t>prima economie și societate neutră din punct de vedere climatic până în 2050</a:t>
            </a:r>
            <a:r>
              <a:rPr lang="ro-RO" sz="2000" b="0" i="0" dirty="0">
                <a:solidFill>
                  <a:srgbClr val="3F4A52"/>
                </a:solidFill>
                <a:effectLst/>
                <a:latin typeface="Times New Roman" panose="02020603050405020304" pitchFamily="18" charset="0"/>
                <a:ea typeface="Verdana" panose="020B0604030504040204" pitchFamily="34" charset="0"/>
                <a:cs typeface="Times New Roman" panose="02020603050405020304" pitchFamily="18" charset="0"/>
              </a:rPr>
              <a:t>.</a:t>
            </a:r>
            <a:endParaRPr lang="en-US" sz="2000" b="0" i="0" dirty="0">
              <a:solidFill>
                <a:srgbClr val="3F4A52"/>
              </a:solidFill>
              <a:effectLst/>
              <a:latin typeface="Times New Roman" panose="02020603050405020304" pitchFamily="18" charset="0"/>
              <a:ea typeface="Verdana" panose="020B0604030504040204" pitchFamily="34" charset="0"/>
              <a:cs typeface="Times New Roman" panose="02020603050405020304" pitchFamily="18" charset="0"/>
            </a:endParaRPr>
          </a:p>
          <a:p>
            <a:pPr marL="0" indent="0" algn="just">
              <a:buNone/>
            </a:pPr>
            <a:r>
              <a:rPr lang="ro-RO" sz="2000" b="0" i="0" dirty="0">
                <a:solidFill>
                  <a:srgbClr val="3F4A52"/>
                </a:solidFill>
                <a:effectLst/>
                <a:latin typeface="Times New Roman" panose="02020603050405020304" pitchFamily="18" charset="0"/>
                <a:ea typeface="Verdana" panose="020B0604030504040204" pitchFamily="34" charset="0"/>
                <a:cs typeface="Times New Roman" panose="02020603050405020304" pitchFamily="18" charset="0"/>
              </a:rPr>
              <a:t>Acordul de la Paris prezintă un plan de acțiune </a:t>
            </a:r>
            <a:r>
              <a:rPr lang="ro-RO" sz="2000" b="1" i="0" dirty="0">
                <a:solidFill>
                  <a:srgbClr val="3F4A52"/>
                </a:solidFill>
                <a:effectLst/>
                <a:latin typeface="Times New Roman" panose="02020603050405020304" pitchFamily="18" charset="0"/>
                <a:ea typeface="Verdana" panose="020B0604030504040204" pitchFamily="34" charset="0"/>
                <a:cs typeface="Times New Roman" panose="02020603050405020304" pitchFamily="18" charset="0"/>
              </a:rPr>
              <a:t>pentru limitarea încălzirii globale. </a:t>
            </a:r>
          </a:p>
          <a:p>
            <a:pPr marL="0" indent="0" algn="just">
              <a:buNone/>
            </a:pPr>
            <a:endParaRPr lang="ro-RO"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02465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C4E8E-4B43-1852-6CD8-DA7D4B1986D6}"/>
              </a:ext>
            </a:extLst>
          </p:cNvPr>
          <p:cNvSpPr>
            <a:spLocks noGrp="1"/>
          </p:cNvSpPr>
          <p:nvPr>
            <p:ph type="title"/>
          </p:nvPr>
        </p:nvSpPr>
        <p:spPr>
          <a:xfrm>
            <a:off x="291548" y="365127"/>
            <a:ext cx="8223802" cy="575777"/>
          </a:xfrm>
        </p:spPr>
        <p:txBody>
          <a:bodyPr>
            <a:normAutofit/>
          </a:bodyPr>
          <a:lstStyle/>
          <a:p>
            <a:r>
              <a:rPr lang="ro-RO" sz="2400" u="sng" dirty="0">
                <a:solidFill>
                  <a:srgbClr val="00B050"/>
                </a:solidFill>
                <a:latin typeface="Times New Roman" panose="02020603050405020304" pitchFamily="18" charset="0"/>
                <a:cs typeface="Times New Roman" panose="02020603050405020304" pitchFamily="18" charset="0"/>
              </a:rPr>
              <a:t>XI</a:t>
            </a:r>
            <a:r>
              <a:rPr lang="en-US" sz="2400" u="sng" dirty="0">
                <a:solidFill>
                  <a:srgbClr val="00B050"/>
                </a:solidFill>
                <a:latin typeface="Times New Roman" panose="02020603050405020304" pitchFamily="18" charset="0"/>
                <a:cs typeface="Times New Roman" panose="02020603050405020304" pitchFamily="18" charset="0"/>
              </a:rPr>
              <a:t>I</a:t>
            </a:r>
            <a:r>
              <a:rPr lang="ro-RO" sz="2400" u="sng" dirty="0">
                <a:solidFill>
                  <a:srgbClr val="00B050"/>
                </a:solidFill>
                <a:latin typeface="Times New Roman" panose="02020603050405020304" pitchFamily="18" charset="0"/>
                <a:cs typeface="Times New Roman" panose="02020603050405020304" pitchFamily="18" charset="0"/>
              </a:rPr>
              <a:t>. Obiectivele UE.</a:t>
            </a:r>
          </a:p>
        </p:txBody>
      </p:sp>
      <p:sp>
        <p:nvSpPr>
          <p:cNvPr id="3" name="Content Placeholder 2">
            <a:extLst>
              <a:ext uri="{FF2B5EF4-FFF2-40B4-BE49-F238E27FC236}">
                <a16:creationId xmlns:a16="http://schemas.microsoft.com/office/drawing/2014/main" id="{4437CE82-9104-D347-35BF-3569BFB8B37C}"/>
              </a:ext>
            </a:extLst>
          </p:cNvPr>
          <p:cNvSpPr>
            <a:spLocks noGrp="1"/>
          </p:cNvSpPr>
          <p:nvPr>
            <p:ph idx="1"/>
          </p:nvPr>
        </p:nvSpPr>
        <p:spPr>
          <a:xfrm>
            <a:off x="412694" y="1051965"/>
            <a:ext cx="8102656" cy="5124998"/>
          </a:xfrm>
        </p:spPr>
        <p:txBody>
          <a:bodyPr/>
          <a:lstStyle/>
          <a:p>
            <a:pPr algn="just"/>
            <a:r>
              <a:rPr lang="ro-RO" sz="2000" dirty="0">
                <a:solidFill>
                  <a:srgbClr val="00B050"/>
                </a:solidFill>
                <a:latin typeface="Times New Roman" panose="02020603050405020304" pitchFamily="18" charset="0"/>
                <a:cs typeface="Times New Roman" panose="02020603050405020304" pitchFamily="18" charset="0"/>
              </a:rPr>
              <a:t>Directiva privind performanța energetică a clădirilor (2010/31/UE)</a:t>
            </a:r>
            <a:r>
              <a:rPr lang="ro-RO" sz="2000" dirty="0">
                <a:latin typeface="Times New Roman" panose="02020603050405020304" pitchFamily="18" charset="0"/>
                <a:cs typeface="Times New Roman" panose="02020603050405020304" pitchFamily="18" charset="0"/>
              </a:rPr>
              <a:t> reglementează eficiența energetică a stocului de clădiri. </a:t>
            </a:r>
          </a:p>
          <a:p>
            <a:pPr algn="just"/>
            <a:r>
              <a:rPr lang="ro-RO" sz="2000" dirty="0">
                <a:latin typeface="Times New Roman" panose="02020603050405020304" pitchFamily="18" charset="0"/>
                <a:cs typeface="Times New Roman" panose="02020603050405020304" pitchFamily="18" charset="0"/>
              </a:rPr>
              <a:t>În scopul de a crește eficiența energetică, statele trebui</a:t>
            </a:r>
            <a:r>
              <a:rPr lang="en-US" sz="2000" dirty="0">
                <a:latin typeface="Times New Roman" panose="02020603050405020304" pitchFamily="18" charset="0"/>
                <a:cs typeface="Times New Roman" panose="02020603050405020304" pitchFamily="18" charset="0"/>
              </a:rPr>
              <a:t>au</a:t>
            </a:r>
            <a:r>
              <a:rPr lang="ro-RO" sz="2000" dirty="0">
                <a:latin typeface="Times New Roman" panose="02020603050405020304" pitchFamily="18" charset="0"/>
                <a:cs typeface="Times New Roman" panose="02020603050405020304" pitchFamily="18" charset="0"/>
              </a:rPr>
              <a:t> să pună în aplicare cerințe minime de performanță energetică pentru clădirile noi și cele existente. </a:t>
            </a:r>
          </a:p>
          <a:p>
            <a:pPr algn="just"/>
            <a:r>
              <a:rPr lang="ro-RO" sz="2000" dirty="0">
                <a:latin typeface="Times New Roman" panose="02020603050405020304" pitchFamily="18" charset="0"/>
                <a:cs typeface="Times New Roman" panose="02020603050405020304" pitchFamily="18" charset="0"/>
              </a:rPr>
              <a:t>În plus, certificatele de performanță energetică trebui</a:t>
            </a:r>
            <a:r>
              <a:rPr lang="en-US" sz="2000" dirty="0">
                <a:latin typeface="Times New Roman" panose="02020603050405020304" pitchFamily="18" charset="0"/>
                <a:cs typeface="Times New Roman" panose="02020603050405020304" pitchFamily="18" charset="0"/>
              </a:rPr>
              <a:t>au</a:t>
            </a:r>
            <a:r>
              <a:rPr lang="ro-RO" sz="2000" dirty="0">
                <a:latin typeface="Times New Roman" panose="02020603050405020304" pitchFamily="18" charset="0"/>
                <a:cs typeface="Times New Roman" panose="02020603050405020304" pitchFamily="18" charset="0"/>
              </a:rPr>
              <a:t> să fie incluse în toate contractele de vânzare sau anunțuri de închiriere a clădirilor. </a:t>
            </a:r>
            <a:endParaRPr lang="en-US" sz="2000" dirty="0">
              <a:latin typeface="Times New Roman" panose="02020603050405020304" pitchFamily="18" charset="0"/>
              <a:cs typeface="Times New Roman" panose="02020603050405020304" pitchFamily="18" charset="0"/>
            </a:endParaRPr>
          </a:p>
          <a:p>
            <a:pPr algn="just"/>
            <a:r>
              <a:rPr lang="ro-RO" sz="2000" dirty="0">
                <a:latin typeface="Times New Roman" panose="02020603050405020304" pitchFamily="18" charset="0"/>
                <a:cs typeface="Times New Roman" panose="02020603050405020304" pitchFamily="18" charset="0"/>
              </a:rPr>
              <a:t>Statele membre aveau obligația să se asigure că toate clădirile noi vor fi clădiri cu consum de energie aproape egal cu zero („</a:t>
            </a:r>
            <a:r>
              <a:rPr lang="ro-RO" sz="2000" i="1" dirty="0" err="1">
                <a:latin typeface="Times New Roman" panose="02020603050405020304" pitchFamily="18" charset="0"/>
                <a:cs typeface="Times New Roman" panose="02020603050405020304" pitchFamily="18" charset="0"/>
              </a:rPr>
              <a:t>nearly</a:t>
            </a:r>
            <a:r>
              <a:rPr lang="ro-RO" sz="2000" i="1" dirty="0">
                <a:latin typeface="Times New Roman" panose="02020603050405020304" pitchFamily="18" charset="0"/>
                <a:cs typeface="Times New Roman" panose="02020603050405020304" pitchFamily="18" charset="0"/>
              </a:rPr>
              <a:t> zero-</a:t>
            </a:r>
            <a:r>
              <a:rPr lang="ro-RO" sz="2000" i="1" dirty="0" err="1">
                <a:latin typeface="Times New Roman" panose="02020603050405020304" pitchFamily="18" charset="0"/>
                <a:cs typeface="Times New Roman" panose="02020603050405020304" pitchFamily="18" charset="0"/>
              </a:rPr>
              <a:t>energy</a:t>
            </a:r>
            <a:r>
              <a:rPr lang="ro-RO" sz="2000" dirty="0">
                <a:latin typeface="Times New Roman" panose="02020603050405020304" pitchFamily="18" charset="0"/>
                <a:cs typeface="Times New Roman" panose="02020603050405020304" pitchFamily="18" charset="0"/>
              </a:rPr>
              <a:t>”), până în 2021. </a:t>
            </a:r>
          </a:p>
          <a:p>
            <a:endParaRPr lang="ro-RO" dirty="0"/>
          </a:p>
        </p:txBody>
      </p:sp>
    </p:spTree>
    <p:extLst>
      <p:ext uri="{BB962C8B-B14F-4D97-AF65-F5344CB8AC3E}">
        <p14:creationId xmlns:p14="http://schemas.microsoft.com/office/powerpoint/2010/main" val="37498123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A5E76-BB3E-4C25-EE6B-59CDDC2CCDA2}"/>
              </a:ext>
            </a:extLst>
          </p:cNvPr>
          <p:cNvSpPr>
            <a:spLocks noGrp="1"/>
          </p:cNvSpPr>
          <p:nvPr>
            <p:ph type="title"/>
          </p:nvPr>
        </p:nvSpPr>
        <p:spPr>
          <a:xfrm>
            <a:off x="628650" y="365127"/>
            <a:ext cx="7886700" cy="978151"/>
          </a:xfrm>
        </p:spPr>
        <p:txBody>
          <a:bodyPr>
            <a:normAutofit/>
          </a:bodyPr>
          <a:lstStyle/>
          <a:p>
            <a:r>
              <a:rPr lang="ro-RO" sz="2400" u="sng" dirty="0">
                <a:solidFill>
                  <a:srgbClr val="00B050"/>
                </a:solidFill>
                <a:latin typeface="Times New Roman" panose="02020603050405020304" pitchFamily="18" charset="0"/>
                <a:cs typeface="Times New Roman" panose="02020603050405020304" pitchFamily="18" charset="0"/>
              </a:rPr>
              <a:t>X</a:t>
            </a:r>
            <a:r>
              <a:rPr lang="en-US" sz="2400" u="sng" dirty="0">
                <a:solidFill>
                  <a:srgbClr val="00B050"/>
                </a:solidFill>
                <a:latin typeface="Times New Roman" panose="02020603050405020304" pitchFamily="18" charset="0"/>
                <a:cs typeface="Times New Roman" panose="02020603050405020304" pitchFamily="18" charset="0"/>
              </a:rPr>
              <a:t>II</a:t>
            </a:r>
            <a:r>
              <a:rPr lang="ro-RO" sz="2400" u="sng" dirty="0">
                <a:solidFill>
                  <a:srgbClr val="00B050"/>
                </a:solidFill>
                <a:latin typeface="Times New Roman" panose="02020603050405020304" pitchFamily="18" charset="0"/>
                <a:cs typeface="Times New Roman" panose="02020603050405020304" pitchFamily="18" charset="0"/>
              </a:rPr>
              <a:t>. Obiectivele UE.</a:t>
            </a:r>
          </a:p>
        </p:txBody>
      </p:sp>
      <p:sp>
        <p:nvSpPr>
          <p:cNvPr id="3" name="Content Placeholder 2">
            <a:extLst>
              <a:ext uri="{FF2B5EF4-FFF2-40B4-BE49-F238E27FC236}">
                <a16:creationId xmlns:a16="http://schemas.microsoft.com/office/drawing/2014/main" id="{B32C183D-9044-5CBB-B5DA-4CAA69AAA002}"/>
              </a:ext>
            </a:extLst>
          </p:cNvPr>
          <p:cNvSpPr>
            <a:spLocks noGrp="1"/>
          </p:cNvSpPr>
          <p:nvPr>
            <p:ph idx="1"/>
          </p:nvPr>
        </p:nvSpPr>
        <p:spPr>
          <a:xfrm>
            <a:off x="628650" y="1440382"/>
            <a:ext cx="7886700" cy="4736581"/>
          </a:xfrm>
        </p:spPr>
        <p:txBody>
          <a:bodyPr>
            <a:normAutofit/>
          </a:bodyPr>
          <a:lstStyle/>
          <a:p>
            <a:pPr algn="just"/>
            <a:r>
              <a:rPr lang="ro-RO" sz="2000" dirty="0">
                <a:solidFill>
                  <a:srgbClr val="00B050"/>
                </a:solidFill>
                <a:latin typeface="Times New Roman" panose="02020603050405020304" pitchFamily="18" charset="0"/>
                <a:cs typeface="Times New Roman" panose="02020603050405020304" pitchFamily="18" charset="0"/>
              </a:rPr>
              <a:t>Directiva privind eficiența energetică (2012/27/UE) </a:t>
            </a:r>
            <a:r>
              <a:rPr lang="ro-RO" sz="2000" dirty="0">
                <a:latin typeface="Times New Roman" panose="02020603050405020304" pitchFamily="18" charset="0"/>
                <a:cs typeface="Times New Roman" panose="02020603050405020304" pitchFamily="18" charset="0"/>
              </a:rPr>
              <a:t>a avut ca scop reducerea consumului de energie primară a UE cu 20% până în 2020. </a:t>
            </a:r>
          </a:p>
          <a:p>
            <a:pPr algn="just"/>
            <a:r>
              <a:rPr lang="ro-RO" sz="2000" dirty="0">
                <a:latin typeface="Times New Roman" panose="02020603050405020304" pitchFamily="18" charset="0"/>
                <a:cs typeface="Times New Roman" panose="02020603050405020304" pitchFamily="18" charset="0"/>
              </a:rPr>
              <a:t>Articolul 7 al Directivei a introdus obligația ca fiecare stat membru să realizeze economii noi, în fiecare an, de 1,5 % din volumul vânzărilor anuale de energie către consumatorii final, prin utilizarea unor scheme de obligații sau a altor politici de măsuri direcționate către îmbunătățirea eficienței energetice în sectoarele rezidențial, industrie </a:t>
            </a:r>
            <a:r>
              <a:rPr lang="ro-RO" sz="2000" dirty="0" err="1">
                <a:latin typeface="Times New Roman" panose="02020603050405020304" pitchFamily="18" charset="0"/>
                <a:cs typeface="Times New Roman" panose="02020603050405020304" pitchFamily="18" charset="0"/>
              </a:rPr>
              <a:t>şi</a:t>
            </a:r>
            <a:r>
              <a:rPr lang="ro-RO" sz="2000" dirty="0">
                <a:latin typeface="Times New Roman" panose="02020603050405020304" pitchFamily="18" charset="0"/>
                <a:cs typeface="Times New Roman" panose="02020603050405020304" pitchFamily="18" charset="0"/>
              </a:rPr>
              <a:t> transporturi. </a:t>
            </a:r>
          </a:p>
          <a:p>
            <a:pPr algn="just"/>
            <a:r>
              <a:rPr lang="ro-RO" sz="2000" dirty="0">
                <a:latin typeface="Times New Roman" panose="02020603050405020304" pitchFamily="18" charset="0"/>
                <a:cs typeface="Times New Roman" panose="02020603050405020304" pitchFamily="18" charset="0"/>
              </a:rPr>
              <a:t>Mai mult, întreprinderile mari au fost obligate să efectueze un audit energetic, cu un prim audit energetic efectuat cel târziu până în decembrie 2015. </a:t>
            </a:r>
          </a:p>
          <a:p>
            <a:pPr algn="just"/>
            <a:r>
              <a:rPr lang="ro-RO" sz="2000" dirty="0">
                <a:latin typeface="Times New Roman" panose="02020603050405020304" pitchFamily="18" charset="0"/>
                <a:cs typeface="Times New Roman" panose="02020603050405020304" pitchFamily="18" charset="0"/>
              </a:rPr>
              <a:t>De asemenea, în conformitate cu Articolul 14, statele membre trebuiau să prezinte </a:t>
            </a:r>
            <a:r>
              <a:rPr lang="ro-RO" sz="2000" dirty="0" err="1">
                <a:latin typeface="Times New Roman" panose="02020603050405020304" pitchFamily="18" charset="0"/>
                <a:cs typeface="Times New Roman" panose="02020603050405020304" pitchFamily="18" charset="0"/>
              </a:rPr>
              <a:t>şi</a:t>
            </a:r>
            <a:r>
              <a:rPr lang="ro-RO" sz="2000" dirty="0">
                <a:latin typeface="Times New Roman" panose="02020603050405020304" pitchFamily="18" charset="0"/>
                <a:cs typeface="Times New Roman" panose="02020603050405020304" pitchFamily="18" charset="0"/>
              </a:rPr>
              <a:t> Planurile Naționale de Acțiune în domeniul Eficienței Energetice. </a:t>
            </a:r>
          </a:p>
        </p:txBody>
      </p:sp>
    </p:spTree>
    <p:extLst>
      <p:ext uri="{BB962C8B-B14F-4D97-AF65-F5344CB8AC3E}">
        <p14:creationId xmlns:p14="http://schemas.microsoft.com/office/powerpoint/2010/main" val="1934027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AFF26-C53A-5957-CBEA-2A6EF3C5F2C0}"/>
              </a:ext>
            </a:extLst>
          </p:cNvPr>
          <p:cNvSpPr>
            <a:spLocks noGrp="1"/>
          </p:cNvSpPr>
          <p:nvPr>
            <p:ph type="title"/>
          </p:nvPr>
        </p:nvSpPr>
        <p:spPr>
          <a:xfrm>
            <a:off x="628650" y="119271"/>
            <a:ext cx="7886700" cy="892234"/>
          </a:xfrm>
        </p:spPr>
        <p:txBody>
          <a:bodyPr>
            <a:normAutofit fontScale="90000"/>
          </a:bodyPr>
          <a:lstStyle/>
          <a:p>
            <a:r>
              <a:rPr lang="ro-RO" sz="2700" dirty="0">
                <a:solidFill>
                  <a:srgbClr val="00B050"/>
                </a:solidFill>
                <a:latin typeface="Times New Roman" panose="02020603050405020304" pitchFamily="18" charset="0"/>
                <a:cs typeface="Times New Roman" panose="02020603050405020304" pitchFamily="18" charset="0"/>
              </a:rPr>
              <a:t>X</a:t>
            </a:r>
            <a:r>
              <a:rPr lang="en-US" sz="2700" u="sng" dirty="0">
                <a:solidFill>
                  <a:srgbClr val="00B050"/>
                </a:solidFill>
                <a:latin typeface="Times New Roman" panose="02020603050405020304" pitchFamily="18" charset="0"/>
                <a:cs typeface="Times New Roman" panose="02020603050405020304" pitchFamily="18" charset="0"/>
              </a:rPr>
              <a:t>II</a:t>
            </a:r>
            <a:r>
              <a:rPr lang="ro-RO" sz="2700" u="sng" dirty="0">
                <a:solidFill>
                  <a:srgbClr val="00B050"/>
                </a:solidFill>
                <a:latin typeface="Times New Roman" panose="02020603050405020304" pitchFamily="18" charset="0"/>
                <a:cs typeface="Times New Roman" panose="02020603050405020304" pitchFamily="18" charset="0"/>
              </a:rPr>
              <a:t>. Obiectivele UE. Noua Directivă privind eficiența energetică (adoptată în data de 25 iulie 2023). </a:t>
            </a:r>
            <a:br>
              <a:rPr lang="ro-RO" sz="2000" dirty="0">
                <a:solidFill>
                  <a:srgbClr val="00B050"/>
                </a:solidFill>
                <a:latin typeface="Times New Roman" panose="02020603050405020304" pitchFamily="18" charset="0"/>
                <a:cs typeface="Times New Roman" panose="02020603050405020304" pitchFamily="18" charset="0"/>
              </a:rPr>
            </a:br>
            <a:endParaRPr lang="ro-RO" sz="2000" dirty="0">
              <a:solidFill>
                <a:srgbClr val="00B05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56EC4398-939B-7A43-DACD-464296FC629F}"/>
              </a:ext>
            </a:extLst>
          </p:cNvPr>
          <p:cNvSpPr>
            <a:spLocks noGrp="1"/>
          </p:cNvSpPr>
          <p:nvPr>
            <p:ph idx="1"/>
          </p:nvPr>
        </p:nvSpPr>
        <p:spPr>
          <a:xfrm>
            <a:off x="628650" y="1011504"/>
            <a:ext cx="7886700" cy="5165459"/>
          </a:xfrm>
        </p:spPr>
        <p:txBody>
          <a:bodyPr>
            <a:normAutofit/>
          </a:bodyPr>
          <a:lstStyle/>
          <a:p>
            <a:pPr algn="just"/>
            <a:r>
              <a:rPr lang="ro-RO" sz="2000" dirty="0">
                <a:latin typeface="Times New Roman" panose="02020603050405020304" pitchFamily="18" charset="0"/>
                <a:cs typeface="Times New Roman" panose="02020603050405020304" pitchFamily="18" charset="0"/>
              </a:rPr>
              <a:t>Consiliul a adoptat noi norme vizând reducerea consumului final de energie la nivelul UE cu 11,7% în 2030. </a:t>
            </a:r>
          </a:p>
          <a:p>
            <a:pPr algn="just"/>
            <a:r>
              <a:rPr lang="ro-RO" sz="2000" dirty="0">
                <a:latin typeface="Times New Roman" panose="02020603050405020304" pitchFamily="18" charset="0"/>
                <a:cs typeface="Times New Roman" panose="02020603050405020304" pitchFamily="18" charset="0"/>
              </a:rPr>
              <a:t>Statele membre vor asigura în mod colectiv o reducere a consumului final de energie cu cel puțin 11,7% în 2030, comparativ cu previziunile privind consumul de energie pentru 2030 efectuate în 2020.</a:t>
            </a:r>
          </a:p>
          <a:p>
            <a:pPr algn="just"/>
            <a:r>
              <a:rPr lang="ro-RO" sz="2000" dirty="0">
                <a:latin typeface="Times New Roman" panose="02020603050405020304" pitchFamily="18" charset="0"/>
                <a:cs typeface="Times New Roman" panose="02020603050405020304" pitchFamily="18" charset="0"/>
              </a:rPr>
              <a:t>Limita de consum pentru consumul final va fi obligatorie pentru statele membre în mod colectiv, în timp ce obiectivul privind consumul de energie primară va fi orientativ.</a:t>
            </a:r>
          </a:p>
          <a:p>
            <a:pPr algn="just"/>
            <a:r>
              <a:rPr lang="ro-RO" sz="2000" dirty="0">
                <a:latin typeface="Times New Roman" panose="02020603050405020304" pitchFamily="18" charset="0"/>
                <a:cs typeface="Times New Roman" panose="02020603050405020304" pitchFamily="18" charset="0"/>
              </a:rPr>
              <a:t>Formula pentru calcularea contribuțiilor naționale în vederea atingerii obiectivului va fi orientativă, cu posibilitatea de a se abate de la aceasta cu 2,5%.</a:t>
            </a:r>
          </a:p>
        </p:txBody>
      </p:sp>
    </p:spTree>
    <p:extLst>
      <p:ext uri="{BB962C8B-B14F-4D97-AF65-F5344CB8AC3E}">
        <p14:creationId xmlns:p14="http://schemas.microsoft.com/office/powerpoint/2010/main" val="3250177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F1F92-8C69-B0AB-C28E-4F82E82022A5}"/>
              </a:ext>
            </a:extLst>
          </p:cNvPr>
          <p:cNvSpPr>
            <a:spLocks noGrp="1"/>
          </p:cNvSpPr>
          <p:nvPr>
            <p:ph type="title"/>
          </p:nvPr>
        </p:nvSpPr>
        <p:spPr>
          <a:xfrm>
            <a:off x="543339" y="365127"/>
            <a:ext cx="7972011" cy="562526"/>
          </a:xfrm>
        </p:spPr>
        <p:txBody>
          <a:bodyPr>
            <a:normAutofit/>
          </a:bodyPr>
          <a:lstStyle/>
          <a:p>
            <a:r>
              <a:rPr lang="ro-RO" sz="2400" b="1" dirty="0">
                <a:solidFill>
                  <a:srgbClr val="00B050"/>
                </a:solidFill>
                <a:latin typeface="Times New Roman" panose="02020603050405020304" pitchFamily="18" charset="0"/>
                <a:cs typeface="Times New Roman" panose="02020603050405020304" pitchFamily="18" charset="0"/>
              </a:rPr>
              <a:t>Cuprins</a:t>
            </a:r>
          </a:p>
        </p:txBody>
      </p:sp>
      <p:sp>
        <p:nvSpPr>
          <p:cNvPr id="3" name="Content Placeholder 2">
            <a:extLst>
              <a:ext uri="{FF2B5EF4-FFF2-40B4-BE49-F238E27FC236}">
                <a16:creationId xmlns:a16="http://schemas.microsoft.com/office/drawing/2014/main" id="{A4D86359-1806-8201-0DBD-47E510A53A2F}"/>
              </a:ext>
            </a:extLst>
          </p:cNvPr>
          <p:cNvSpPr>
            <a:spLocks noGrp="1"/>
          </p:cNvSpPr>
          <p:nvPr>
            <p:ph idx="1"/>
          </p:nvPr>
        </p:nvSpPr>
        <p:spPr>
          <a:xfrm>
            <a:off x="543339" y="1212574"/>
            <a:ext cx="7972011" cy="4964389"/>
          </a:xfrm>
        </p:spPr>
        <p:txBody>
          <a:bodyPr>
            <a:normAutofit lnSpcReduction="10000"/>
          </a:bodyPr>
          <a:lstStyle/>
          <a:p>
            <a:pPr marL="514350" indent="-514350">
              <a:buAutoNum type="romanUcPeriod"/>
            </a:pPr>
            <a:r>
              <a:rPr lang="ro-RO" sz="1800" dirty="0">
                <a:solidFill>
                  <a:srgbClr val="00B050"/>
                </a:solidFill>
                <a:latin typeface="Times New Roman" panose="02020603050405020304" pitchFamily="18" charset="0"/>
                <a:cs typeface="Times New Roman" panose="02020603050405020304" pitchFamily="18" charset="0"/>
              </a:rPr>
              <a:t>Cadru Legislativ;</a:t>
            </a:r>
          </a:p>
          <a:p>
            <a:pPr marL="514350" indent="-514350">
              <a:buAutoNum type="romanUcPeriod"/>
            </a:pPr>
            <a:r>
              <a:rPr lang="ro-RO" sz="1800" dirty="0">
                <a:solidFill>
                  <a:srgbClr val="00B050"/>
                </a:solidFill>
                <a:latin typeface="Times New Roman" panose="02020603050405020304" pitchFamily="18" charset="0"/>
                <a:cs typeface="Times New Roman" panose="02020603050405020304" pitchFamily="18" charset="0"/>
              </a:rPr>
              <a:t>Definiția pompelor de căldură</a:t>
            </a:r>
            <a:r>
              <a:rPr lang="en-US" sz="1800" dirty="0">
                <a:solidFill>
                  <a:srgbClr val="00B050"/>
                </a:solidFill>
                <a:latin typeface="Times New Roman" panose="02020603050405020304" pitchFamily="18" charset="0"/>
                <a:cs typeface="Times New Roman" panose="02020603050405020304" pitchFamily="18" charset="0"/>
              </a:rPr>
              <a:t>;</a:t>
            </a:r>
          </a:p>
          <a:p>
            <a:pPr marL="514350" indent="-514350">
              <a:buAutoNum type="romanUcPeriod"/>
            </a:pPr>
            <a:r>
              <a:rPr lang="ro-RO" sz="1800" dirty="0">
                <a:solidFill>
                  <a:srgbClr val="00B050"/>
                </a:solidFill>
                <a:latin typeface="Times New Roman" panose="02020603050405020304" pitchFamily="18" charset="0"/>
                <a:cs typeface="Times New Roman" panose="02020603050405020304" pitchFamily="18" charset="0"/>
              </a:rPr>
              <a:t>Clasificarea pompelor de căldură și modul de funcționare</a:t>
            </a:r>
            <a:r>
              <a:rPr lang="en-US" sz="1800" dirty="0">
                <a:solidFill>
                  <a:srgbClr val="00B050"/>
                </a:solidFill>
                <a:latin typeface="Times New Roman" panose="02020603050405020304" pitchFamily="18" charset="0"/>
                <a:cs typeface="Times New Roman" panose="02020603050405020304" pitchFamily="18" charset="0"/>
              </a:rPr>
              <a:t>;</a:t>
            </a:r>
          </a:p>
          <a:p>
            <a:pPr marL="514350" indent="-514350">
              <a:buAutoNum type="romanUcPeriod"/>
            </a:pPr>
            <a:r>
              <a:rPr lang="ro-RO" sz="1800" dirty="0">
                <a:solidFill>
                  <a:srgbClr val="00B050"/>
                </a:solidFill>
                <a:latin typeface="Times New Roman" panose="02020603050405020304" pitchFamily="18" charset="0"/>
                <a:cs typeface="Times New Roman" panose="02020603050405020304" pitchFamily="18" charset="0"/>
              </a:rPr>
              <a:t>Coeficientul de performanță;</a:t>
            </a:r>
          </a:p>
          <a:p>
            <a:pPr marL="514350" indent="-514350">
              <a:buAutoNum type="romanUcPeriod"/>
            </a:pPr>
            <a:r>
              <a:rPr lang="ro-RO" sz="1800" dirty="0">
                <a:solidFill>
                  <a:srgbClr val="00B050"/>
                </a:solidFill>
                <a:latin typeface="Times New Roman" panose="02020603050405020304" pitchFamily="18" charset="0"/>
                <a:cs typeface="Times New Roman" panose="02020603050405020304" pitchFamily="18" charset="0"/>
              </a:rPr>
              <a:t>Performanța energetică a clădirilor;</a:t>
            </a:r>
          </a:p>
          <a:p>
            <a:pPr marL="514350" indent="-514350">
              <a:buAutoNum type="romanUcPeriod"/>
            </a:pPr>
            <a:r>
              <a:rPr lang="ro-RO" sz="1800" dirty="0">
                <a:solidFill>
                  <a:srgbClr val="00B050"/>
                </a:solidFill>
                <a:latin typeface="Times New Roman" panose="02020603050405020304" pitchFamily="18" charset="0"/>
                <a:cs typeface="Times New Roman" panose="02020603050405020304" pitchFamily="18" charset="0"/>
              </a:rPr>
              <a:t>Certificatul de performanță energetică;</a:t>
            </a:r>
            <a:endParaRPr lang="en-US" sz="1800" dirty="0">
              <a:solidFill>
                <a:srgbClr val="00B050"/>
              </a:solidFill>
              <a:latin typeface="Times New Roman" panose="02020603050405020304" pitchFamily="18" charset="0"/>
              <a:cs typeface="Times New Roman" panose="02020603050405020304" pitchFamily="18" charset="0"/>
            </a:endParaRPr>
          </a:p>
          <a:p>
            <a:pPr marL="514350" indent="-514350">
              <a:buAutoNum type="romanUcPeriod"/>
            </a:pPr>
            <a:r>
              <a:rPr lang="it-IT" sz="1800" dirty="0">
                <a:solidFill>
                  <a:srgbClr val="00B050"/>
                </a:solidFill>
                <a:latin typeface="Times New Roman" panose="02020603050405020304" pitchFamily="18" charset="0"/>
                <a:cs typeface="Times New Roman" panose="02020603050405020304" pitchFamily="18" charset="0"/>
              </a:rPr>
              <a:t>Sisteme alternative pentru creșterea performanței energetice conform Legii 372/2005;</a:t>
            </a:r>
          </a:p>
          <a:p>
            <a:pPr marL="514350" indent="-514350">
              <a:buAutoNum type="romanUcPeriod"/>
            </a:pPr>
            <a:r>
              <a:rPr lang="it-IT" sz="1800" dirty="0">
                <a:solidFill>
                  <a:srgbClr val="00B050"/>
                </a:solidFill>
                <a:latin typeface="Times New Roman" panose="02020603050405020304" pitchFamily="18" charset="0"/>
                <a:cs typeface="Times New Roman" panose="02020603050405020304" pitchFamily="18" charset="0"/>
              </a:rPr>
              <a:t>Avantajele pompelor de căldură;</a:t>
            </a:r>
          </a:p>
          <a:p>
            <a:pPr marL="514350" indent="-514350">
              <a:buAutoNum type="romanUcPeriod"/>
            </a:pPr>
            <a:r>
              <a:rPr lang="it-IT" sz="1800" dirty="0">
                <a:solidFill>
                  <a:srgbClr val="00B050"/>
                </a:solidFill>
                <a:latin typeface="Times New Roman" panose="02020603050405020304" pitchFamily="18" charset="0"/>
                <a:cs typeface="Times New Roman" panose="02020603050405020304" pitchFamily="18" charset="0"/>
              </a:rPr>
              <a:t>Dezavantajele pompelor </a:t>
            </a:r>
            <a:r>
              <a:rPr lang="ro-RO" sz="1800" dirty="0">
                <a:solidFill>
                  <a:srgbClr val="00B050"/>
                </a:solidFill>
                <a:latin typeface="Times New Roman" panose="02020603050405020304" pitchFamily="18" charset="0"/>
                <a:cs typeface="Times New Roman" panose="02020603050405020304" pitchFamily="18" charset="0"/>
              </a:rPr>
              <a:t>de căldură;</a:t>
            </a:r>
          </a:p>
          <a:p>
            <a:pPr marL="514350" indent="-514350">
              <a:buAutoNum type="romanUcPeriod"/>
            </a:pPr>
            <a:r>
              <a:rPr lang="it-IT" sz="1800" dirty="0">
                <a:solidFill>
                  <a:srgbClr val="00B050"/>
                </a:solidFill>
                <a:latin typeface="Times New Roman" panose="02020603050405020304" pitchFamily="18" charset="0"/>
                <a:cs typeface="Times New Roman" panose="02020603050405020304" pitchFamily="18" charset="0"/>
              </a:rPr>
              <a:t>Factori legislativi care contribuie la promovarea pompelor de căldură;</a:t>
            </a:r>
          </a:p>
          <a:p>
            <a:pPr marL="514350" indent="-514350">
              <a:buAutoNum type="romanUcPeriod"/>
            </a:pPr>
            <a:r>
              <a:rPr lang="it-IT" sz="1800" dirty="0">
                <a:solidFill>
                  <a:srgbClr val="00B050"/>
                </a:solidFill>
                <a:latin typeface="Times New Roman" panose="02020603050405020304" pitchFamily="18" charset="0"/>
                <a:cs typeface="Times New Roman" panose="02020603050405020304" pitchFamily="18" charset="0"/>
              </a:rPr>
              <a:t>Bariere legislative sau administrative/tehnice în calea implementării sistemelor de pompe de căldură în România;</a:t>
            </a:r>
          </a:p>
          <a:p>
            <a:pPr marL="514350" indent="-514350">
              <a:buAutoNum type="romanUcPeriod"/>
            </a:pPr>
            <a:r>
              <a:rPr lang="it-IT" sz="1800" dirty="0">
                <a:solidFill>
                  <a:srgbClr val="00B050"/>
                </a:solidFill>
                <a:latin typeface="Times New Roman" panose="02020603050405020304" pitchFamily="18" charset="0"/>
                <a:cs typeface="Times New Roman" panose="02020603050405020304" pitchFamily="18" charset="0"/>
              </a:rPr>
              <a:t>Obiectivele UE;</a:t>
            </a:r>
          </a:p>
          <a:p>
            <a:pPr marL="514350" indent="-514350">
              <a:buAutoNum type="romanUcPeriod"/>
            </a:pPr>
            <a:r>
              <a:rPr lang="it-IT" sz="1800" dirty="0">
                <a:solidFill>
                  <a:srgbClr val="00B050"/>
                </a:solidFill>
                <a:latin typeface="Times New Roman" panose="02020603050405020304" pitchFamily="18" charset="0"/>
                <a:cs typeface="Times New Roman" panose="02020603050405020304" pitchFamily="18" charset="0"/>
              </a:rPr>
              <a:t>Concluzii. Propuneri legislative. </a:t>
            </a:r>
          </a:p>
          <a:p>
            <a:pPr marL="514350" indent="-514350">
              <a:buAutoNum type="romanUcPeriod"/>
            </a:pPr>
            <a:endParaRPr lang="it-IT" sz="1600" dirty="0">
              <a:solidFill>
                <a:srgbClr val="00B050"/>
              </a:solidFill>
              <a:latin typeface="Times New Roman" panose="02020603050405020304" pitchFamily="18" charset="0"/>
              <a:cs typeface="Times New Roman" panose="02020603050405020304" pitchFamily="18" charset="0"/>
            </a:endParaRPr>
          </a:p>
          <a:p>
            <a:pPr marL="514350" indent="-514350">
              <a:buAutoNum type="romanUcPeriod"/>
            </a:pPr>
            <a:endParaRPr lang="it-IT" sz="1600" dirty="0">
              <a:solidFill>
                <a:srgbClr val="00B050"/>
              </a:solidFill>
              <a:latin typeface="Times New Roman" panose="02020603050405020304" pitchFamily="18" charset="0"/>
              <a:cs typeface="Times New Roman" panose="02020603050405020304" pitchFamily="18" charset="0"/>
            </a:endParaRPr>
          </a:p>
          <a:p>
            <a:pPr marL="514350" indent="-514350">
              <a:buAutoNum type="romanUcPeriod"/>
            </a:pPr>
            <a:endParaRPr lang="it-IT" sz="1600" dirty="0">
              <a:solidFill>
                <a:srgbClr val="00B050"/>
              </a:solidFill>
              <a:latin typeface="Times New Roman" panose="02020603050405020304" pitchFamily="18" charset="0"/>
              <a:cs typeface="Times New Roman" panose="02020603050405020304" pitchFamily="18" charset="0"/>
            </a:endParaRPr>
          </a:p>
          <a:p>
            <a:pPr marL="514350" indent="-514350">
              <a:buAutoNum type="romanUcPeriod"/>
            </a:pPr>
            <a:endParaRPr lang="en-US" sz="1600" dirty="0">
              <a:solidFill>
                <a:srgbClr val="00B050"/>
              </a:solidFill>
              <a:latin typeface="Times New Roman" panose="02020603050405020304" pitchFamily="18" charset="0"/>
              <a:cs typeface="Times New Roman" panose="02020603050405020304" pitchFamily="18" charset="0"/>
            </a:endParaRPr>
          </a:p>
          <a:p>
            <a:pPr marL="514350" indent="-514350">
              <a:buAutoNum type="romanUcPeriod"/>
            </a:pPr>
            <a:endParaRPr lang="ro-RO" sz="1600" dirty="0">
              <a:solidFill>
                <a:srgbClr val="00B050"/>
              </a:solidFill>
              <a:latin typeface="Times New Roman" panose="02020603050405020304" pitchFamily="18" charset="0"/>
              <a:cs typeface="Times New Roman" panose="02020603050405020304" pitchFamily="18" charset="0"/>
            </a:endParaRPr>
          </a:p>
          <a:p>
            <a:pPr marL="514350" indent="-514350">
              <a:buAutoNum type="romanUcPeriod"/>
            </a:pPr>
            <a:endParaRPr lang="en-US" sz="1600" dirty="0">
              <a:solidFill>
                <a:srgbClr val="00B050"/>
              </a:solidFill>
              <a:latin typeface="Times New Roman" panose="02020603050405020304" pitchFamily="18" charset="0"/>
              <a:cs typeface="Times New Roman" panose="02020603050405020304" pitchFamily="18" charset="0"/>
            </a:endParaRPr>
          </a:p>
          <a:p>
            <a:pPr marL="514350" indent="-514350">
              <a:buAutoNum type="romanUcPeriod"/>
            </a:pPr>
            <a:endParaRPr lang="en-US" sz="1600" dirty="0">
              <a:solidFill>
                <a:srgbClr val="00B050"/>
              </a:solidFill>
              <a:latin typeface="Times New Roman" panose="02020603050405020304" pitchFamily="18" charset="0"/>
              <a:cs typeface="Times New Roman" panose="02020603050405020304" pitchFamily="18" charset="0"/>
            </a:endParaRPr>
          </a:p>
          <a:p>
            <a:pPr marL="514350" indent="-514350">
              <a:buAutoNum type="romanUcPeriod"/>
            </a:pPr>
            <a:endParaRPr lang="ro-RO" sz="1600" dirty="0">
              <a:solidFill>
                <a:srgbClr val="00B05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21929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425CA-13CD-3515-1534-C063C1D1FD45}"/>
              </a:ext>
            </a:extLst>
          </p:cNvPr>
          <p:cNvSpPr>
            <a:spLocks noGrp="1"/>
          </p:cNvSpPr>
          <p:nvPr>
            <p:ph type="title"/>
          </p:nvPr>
        </p:nvSpPr>
        <p:spPr>
          <a:xfrm>
            <a:off x="628650" y="365126"/>
            <a:ext cx="7886700" cy="1066109"/>
          </a:xfrm>
        </p:spPr>
        <p:txBody>
          <a:bodyPr>
            <a:normAutofit fontScale="90000"/>
          </a:bodyPr>
          <a:lstStyle/>
          <a:p>
            <a:r>
              <a:rPr lang="ro-RO" sz="2700" u="sng" dirty="0">
                <a:solidFill>
                  <a:srgbClr val="00B050"/>
                </a:solidFill>
                <a:latin typeface="Times New Roman" panose="02020603050405020304" pitchFamily="18" charset="0"/>
                <a:cs typeface="Times New Roman" panose="02020603050405020304" pitchFamily="18" charset="0"/>
              </a:rPr>
              <a:t>X</a:t>
            </a:r>
            <a:r>
              <a:rPr lang="en-US" sz="2700" u="sng" dirty="0">
                <a:solidFill>
                  <a:srgbClr val="00B050"/>
                </a:solidFill>
                <a:latin typeface="Times New Roman" panose="02020603050405020304" pitchFamily="18" charset="0"/>
                <a:cs typeface="Times New Roman" panose="02020603050405020304" pitchFamily="18" charset="0"/>
              </a:rPr>
              <a:t>II</a:t>
            </a:r>
            <a:r>
              <a:rPr lang="ro-RO" sz="2700" u="sng" dirty="0">
                <a:solidFill>
                  <a:srgbClr val="00B050"/>
                </a:solidFill>
                <a:latin typeface="Times New Roman" panose="02020603050405020304" pitchFamily="18" charset="0"/>
                <a:cs typeface="Times New Roman" panose="02020603050405020304" pitchFamily="18" charset="0"/>
              </a:rPr>
              <a:t>. Obiectivele UE. Noua Directivă privind eficiența energetică. Despre pompele de căldură. </a:t>
            </a:r>
            <a:br>
              <a:rPr lang="ro-RO" sz="2400" u="sng" dirty="0">
                <a:solidFill>
                  <a:srgbClr val="00B050"/>
                </a:solidFill>
                <a:latin typeface="Times New Roman" panose="02020603050405020304" pitchFamily="18" charset="0"/>
                <a:cs typeface="Times New Roman" panose="02020603050405020304" pitchFamily="18" charset="0"/>
              </a:rPr>
            </a:br>
            <a:endParaRPr lang="ro-RO" sz="2400" u="sng" dirty="0">
              <a:solidFill>
                <a:srgbClr val="00B05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408B3C8-B545-02F2-D7E0-129ED7254B82}"/>
              </a:ext>
            </a:extLst>
          </p:cNvPr>
          <p:cNvSpPr>
            <a:spLocks noGrp="1"/>
          </p:cNvSpPr>
          <p:nvPr>
            <p:ph idx="1"/>
          </p:nvPr>
        </p:nvSpPr>
        <p:spPr/>
        <p:txBody>
          <a:bodyPr>
            <a:normAutofit/>
          </a:bodyPr>
          <a:lstStyle/>
          <a:p>
            <a:pPr algn="just"/>
            <a:r>
              <a:rPr lang="ro-RO" sz="2000" dirty="0">
                <a:latin typeface="Times New Roman" panose="02020603050405020304" pitchFamily="18" charset="0"/>
                <a:cs typeface="Times New Roman" panose="02020603050405020304" pitchFamily="18" charset="0"/>
              </a:rPr>
              <a:t>Pompele de căldură sunt importante pentru decarbonizarea sistemului de furnizare a încălzirii și răcirii, inclusiv în cazul încălzirii centralizate. </a:t>
            </a:r>
          </a:p>
          <a:p>
            <a:pPr algn="just"/>
            <a:r>
              <a:rPr lang="ro-RO" sz="2000" dirty="0">
                <a:latin typeface="Times New Roman" panose="02020603050405020304" pitchFamily="18" charset="0"/>
                <a:cs typeface="Times New Roman" panose="02020603050405020304" pitchFamily="18" charset="0"/>
              </a:rPr>
              <a:t>Metodologia stabilită în anexa VII la Directiva (UE) 2018/2001 prevede norme pentru contabilizarea energiei captate de pompele de căldură ca fiind energie din surse regenerabile și previne dubla contabilizare a energiei electrice din surse regenerabile. </a:t>
            </a:r>
          </a:p>
          <a:p>
            <a:pPr algn="just"/>
            <a:r>
              <a:rPr lang="ro-RO" sz="2000" dirty="0">
                <a:latin typeface="Times New Roman" panose="02020603050405020304" pitchFamily="18" charset="0"/>
                <a:cs typeface="Times New Roman" panose="02020603050405020304" pitchFamily="18" charset="0"/>
              </a:rPr>
              <a:t>În scopul calculării ponderii energiei din surse regenerabile într-o rețea de încălzire centralizată, toată căldura care provine de la pompa de căldură și care intră în rețea ar trebui să fie contabilizată ca energie din surse regenerabile, cu condiția ca pompa de căldură să îndeplinească la momentul instalării sale criteriile minime de eficiență prevăzute în anexa VII la Directiva (UE) 2018/2001. </a:t>
            </a:r>
          </a:p>
        </p:txBody>
      </p:sp>
    </p:spTree>
    <p:extLst>
      <p:ext uri="{BB962C8B-B14F-4D97-AF65-F5344CB8AC3E}">
        <p14:creationId xmlns:p14="http://schemas.microsoft.com/office/powerpoint/2010/main" val="1553299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27E25C-DCAE-A38F-84CA-D0BAADB22FA4}"/>
              </a:ext>
            </a:extLst>
          </p:cNvPr>
          <p:cNvSpPr>
            <a:spLocks noGrp="1"/>
          </p:cNvSpPr>
          <p:nvPr>
            <p:ph type="title"/>
          </p:nvPr>
        </p:nvSpPr>
        <p:spPr>
          <a:xfrm>
            <a:off x="628650" y="365127"/>
            <a:ext cx="7886700" cy="753554"/>
          </a:xfrm>
        </p:spPr>
        <p:txBody>
          <a:bodyPr>
            <a:normAutofit/>
          </a:bodyPr>
          <a:lstStyle/>
          <a:p>
            <a:r>
              <a:rPr lang="ro-RO" sz="2400" u="sng" dirty="0">
                <a:solidFill>
                  <a:srgbClr val="00B050"/>
                </a:solidFill>
                <a:latin typeface="Times New Roman" panose="02020603050405020304" pitchFamily="18" charset="0"/>
                <a:cs typeface="Times New Roman" panose="02020603050405020304" pitchFamily="18" charset="0"/>
              </a:rPr>
              <a:t>XIII. Concluzii. Propuneri legislative.</a:t>
            </a:r>
          </a:p>
        </p:txBody>
      </p:sp>
      <p:sp>
        <p:nvSpPr>
          <p:cNvPr id="3" name="Content Placeholder 2">
            <a:extLst>
              <a:ext uri="{FF2B5EF4-FFF2-40B4-BE49-F238E27FC236}">
                <a16:creationId xmlns:a16="http://schemas.microsoft.com/office/drawing/2014/main" id="{6B7B6759-DEE9-9A39-941C-195D02AAB953}"/>
              </a:ext>
            </a:extLst>
          </p:cNvPr>
          <p:cNvSpPr>
            <a:spLocks noGrp="1"/>
          </p:cNvSpPr>
          <p:nvPr>
            <p:ph idx="1"/>
          </p:nvPr>
        </p:nvSpPr>
        <p:spPr>
          <a:xfrm>
            <a:off x="628650" y="1274324"/>
            <a:ext cx="7886700" cy="4902640"/>
          </a:xfrm>
        </p:spPr>
        <p:txBody>
          <a:bodyPr>
            <a:normAutofit/>
          </a:bodyPr>
          <a:lstStyle/>
          <a:p>
            <a:pPr marL="457200" indent="-457200">
              <a:buFont typeface="+mj-lt"/>
              <a:buAutoNum type="arabicPeriod"/>
            </a:pPr>
            <a:endParaRPr lang="ro-RO" sz="20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ro-RO" sz="2000" dirty="0">
                <a:latin typeface="Times New Roman" panose="02020603050405020304" pitchFamily="18" charset="0"/>
                <a:cs typeface="Times New Roman" panose="02020603050405020304" pitchFamily="18" charset="0"/>
              </a:rPr>
              <a:t>Implementarea unui cadru legislativ clar cu privire la instalarea și mentenanța pompelor de căldură. </a:t>
            </a:r>
          </a:p>
          <a:p>
            <a:pPr marL="457200" indent="-457200">
              <a:buFont typeface="+mj-lt"/>
              <a:buAutoNum type="arabicPeriod"/>
            </a:pPr>
            <a:r>
              <a:rPr lang="ro-RO" sz="2000" dirty="0">
                <a:latin typeface="Times New Roman" panose="02020603050405020304" pitchFamily="18" charset="0"/>
                <a:cs typeface="Times New Roman" panose="02020603050405020304" pitchFamily="18" charset="0"/>
              </a:rPr>
              <a:t>Suplimentarea finanțărilor pentru societățile care produc și instalează astfel de sisteme de pompe de căldură. </a:t>
            </a:r>
          </a:p>
          <a:p>
            <a:pPr marL="457200" indent="-457200">
              <a:buFont typeface="+mj-lt"/>
              <a:buAutoNum type="arabicPeriod"/>
            </a:pPr>
            <a:r>
              <a:rPr lang="ro-RO" sz="2000" dirty="0">
                <a:latin typeface="Times New Roman" panose="02020603050405020304" pitchFamily="18" charset="0"/>
                <a:cs typeface="Times New Roman" panose="02020603050405020304" pitchFamily="18" charset="0"/>
              </a:rPr>
              <a:t>Suplimentarea subvențiilor de stat pentru persoanele fizice și juridice care doresc să achiziționeze pompele de căldură. </a:t>
            </a:r>
          </a:p>
          <a:p>
            <a:pPr marL="457200" indent="-457200">
              <a:buFont typeface="+mj-lt"/>
              <a:buAutoNum type="arabicPeriod"/>
            </a:pPr>
            <a:endParaRPr lang="ro-R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42032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6BCF5-D8F1-5D97-6EFE-2EA48B52723B}"/>
              </a:ext>
            </a:extLst>
          </p:cNvPr>
          <p:cNvSpPr>
            <a:spLocks noGrp="1"/>
          </p:cNvSpPr>
          <p:nvPr>
            <p:ph type="title"/>
          </p:nvPr>
        </p:nvSpPr>
        <p:spPr>
          <a:xfrm>
            <a:off x="628650" y="365126"/>
            <a:ext cx="7886700" cy="576983"/>
          </a:xfrm>
        </p:spPr>
        <p:txBody>
          <a:bodyPr>
            <a:normAutofit/>
          </a:bodyPr>
          <a:lstStyle/>
          <a:p>
            <a:r>
              <a:rPr lang="en-US" sz="2400" u="sng" dirty="0">
                <a:solidFill>
                  <a:srgbClr val="00B050"/>
                </a:solidFill>
                <a:latin typeface="Times New Roman" panose="02020603050405020304" pitchFamily="18" charset="0"/>
                <a:cs typeface="Times New Roman" panose="02020603050405020304" pitchFamily="18" charset="0"/>
              </a:rPr>
              <a:t>I. </a:t>
            </a:r>
            <a:r>
              <a:rPr lang="ro-RO" sz="2400" u="sng" dirty="0">
                <a:solidFill>
                  <a:srgbClr val="00B050"/>
                </a:solidFill>
                <a:latin typeface="Times New Roman" panose="02020603050405020304" pitchFamily="18" charset="0"/>
                <a:cs typeface="Times New Roman" panose="02020603050405020304" pitchFamily="18" charset="0"/>
              </a:rPr>
              <a:t>Cadru legislativ.</a:t>
            </a:r>
          </a:p>
        </p:txBody>
      </p:sp>
      <p:sp>
        <p:nvSpPr>
          <p:cNvPr id="3" name="Content Placeholder 2">
            <a:extLst>
              <a:ext uri="{FF2B5EF4-FFF2-40B4-BE49-F238E27FC236}">
                <a16:creationId xmlns:a16="http://schemas.microsoft.com/office/drawing/2014/main" id="{D57D53DD-560C-FFB4-CDBC-8773817D2572}"/>
              </a:ext>
            </a:extLst>
          </p:cNvPr>
          <p:cNvSpPr>
            <a:spLocks noGrp="1"/>
          </p:cNvSpPr>
          <p:nvPr>
            <p:ph idx="1"/>
          </p:nvPr>
        </p:nvSpPr>
        <p:spPr>
          <a:xfrm>
            <a:off x="628650" y="1200727"/>
            <a:ext cx="7886700" cy="4976236"/>
          </a:xfrm>
        </p:spPr>
        <p:txBody>
          <a:bodyPr>
            <a:normAutofit/>
          </a:bodyPr>
          <a:lstStyle/>
          <a:p>
            <a:pPr marL="457200" indent="-457200" algn="just">
              <a:buFont typeface="+mj-lt"/>
              <a:buAutoNum type="arabicPeriod"/>
            </a:pPr>
            <a:r>
              <a:rPr lang="ro-RO" sz="2000" dirty="0">
                <a:latin typeface="Times New Roman" panose="02020603050405020304" pitchFamily="18" charset="0"/>
                <a:cs typeface="Times New Roman" panose="02020603050405020304" pitchFamily="18" charset="0"/>
              </a:rPr>
              <a:t>Directiva 2012/27/UE a Parlamentului European și a Consiliului din 25 octombrie 2012 privind eficiența energetică</a:t>
            </a:r>
            <a:r>
              <a:rPr lang="en-US" sz="2000" dirty="0">
                <a:latin typeface="Times New Roman" panose="02020603050405020304" pitchFamily="18" charset="0"/>
                <a:cs typeface="Times New Roman" panose="02020603050405020304" pitchFamily="18" charset="0"/>
              </a:rPr>
              <a:t>;</a:t>
            </a:r>
            <a:endParaRPr lang="ro-RO" sz="2000" dirty="0">
              <a:latin typeface="Times New Roman" panose="02020603050405020304" pitchFamily="18" charset="0"/>
              <a:cs typeface="Times New Roman" panose="02020603050405020304" pitchFamily="18" charset="0"/>
            </a:endParaRPr>
          </a:p>
          <a:p>
            <a:pPr marL="457200" indent="-457200" algn="just">
              <a:buFont typeface="+mj-lt"/>
              <a:buAutoNum type="arabicPeriod"/>
            </a:pPr>
            <a:r>
              <a:rPr lang="ro-RO" sz="2000" dirty="0">
                <a:latin typeface="Times New Roman" panose="02020603050405020304" pitchFamily="18" charset="0"/>
                <a:cs typeface="Times New Roman" panose="02020603050405020304" pitchFamily="18" charset="0"/>
              </a:rPr>
              <a:t>Directiva (UE) din 2023 a Parlamentului European și a Consiliului privind eficiența energetică și de modificare a Regulamentului (UE) 2023/955 (</a:t>
            </a:r>
            <a:r>
              <a:rPr lang="ro-RO" sz="2000" dirty="0">
                <a:solidFill>
                  <a:srgbClr val="FF0000"/>
                </a:solidFill>
                <a:latin typeface="Times New Roman" panose="02020603050405020304" pitchFamily="18" charset="0"/>
                <a:cs typeface="Times New Roman" panose="02020603050405020304" pitchFamily="18" charset="0"/>
              </a:rPr>
              <a:t>adoptată recent de Consiliul European – 25 iulie 2023</a:t>
            </a:r>
            <a:r>
              <a:rPr lang="ro-RO" sz="2000" dirty="0">
                <a:latin typeface="Times New Roman" panose="02020603050405020304" pitchFamily="18" charset="0"/>
                <a:cs typeface="Times New Roman" panose="02020603050405020304" pitchFamily="18" charset="0"/>
              </a:rPr>
              <a:t>);</a:t>
            </a:r>
          </a:p>
          <a:p>
            <a:pPr marL="457200" indent="-457200" algn="just">
              <a:buFont typeface="+mj-lt"/>
              <a:buAutoNum type="arabicPeriod"/>
            </a:pPr>
            <a:r>
              <a:rPr lang="ro-RO" sz="2000" dirty="0">
                <a:latin typeface="Times New Roman" panose="02020603050405020304" pitchFamily="18" charset="0"/>
                <a:cs typeface="Times New Roman" panose="02020603050405020304" pitchFamily="18" charset="0"/>
              </a:rPr>
              <a:t>Directiva 2010/31/UE a Parlamentului European și Consiliului din 19 mai 2010 privind performanța energetică a clădirilor;</a:t>
            </a:r>
          </a:p>
          <a:p>
            <a:pPr marL="457200" indent="-457200" algn="just">
              <a:buFont typeface="+mj-lt"/>
              <a:buAutoNum type="arabicPeriod"/>
            </a:pPr>
            <a:r>
              <a:rPr lang="ro-RO" sz="2000" dirty="0">
                <a:latin typeface="Times New Roman" panose="02020603050405020304" pitchFamily="18" charset="0"/>
                <a:cs typeface="Times New Roman" panose="02020603050405020304" pitchFamily="18" charset="0"/>
              </a:rPr>
              <a:t>Directiva (UE) 2018/2001 </a:t>
            </a:r>
            <a:r>
              <a:rPr lang="it-IT" sz="2000" dirty="0">
                <a:latin typeface="Times New Roman" panose="02020603050405020304" pitchFamily="18" charset="0"/>
                <a:cs typeface="Times New Roman" panose="02020603050405020304" pitchFamily="18" charset="0"/>
              </a:rPr>
              <a:t>a Parlamentului European și a Consiliului </a:t>
            </a:r>
            <a:r>
              <a:rPr lang="ro-RO" sz="2000" dirty="0">
                <a:latin typeface="Times New Roman" panose="02020603050405020304" pitchFamily="18" charset="0"/>
                <a:cs typeface="Times New Roman" panose="02020603050405020304" pitchFamily="18" charset="0"/>
              </a:rPr>
              <a:t>din 11 decembrie 2018 privind promovarea utilizării energiei din surse regenerabile</a:t>
            </a:r>
            <a:r>
              <a:rPr lang="en-US" sz="2000" dirty="0">
                <a:latin typeface="Times New Roman" panose="02020603050405020304" pitchFamily="18" charset="0"/>
                <a:cs typeface="Times New Roman" panose="02020603050405020304" pitchFamily="18" charset="0"/>
              </a:rPr>
              <a:t>;</a:t>
            </a:r>
            <a:endParaRPr lang="ro-RO" sz="2000" dirty="0">
              <a:latin typeface="Times New Roman" panose="02020603050405020304" pitchFamily="18" charset="0"/>
              <a:cs typeface="Times New Roman" panose="02020603050405020304" pitchFamily="18" charset="0"/>
            </a:endParaRPr>
          </a:p>
          <a:p>
            <a:pPr marL="457200" indent="-457200" algn="just">
              <a:buFont typeface="+mj-lt"/>
              <a:buAutoNum type="arabicPeriod"/>
            </a:pPr>
            <a:r>
              <a:rPr lang="ro-RO" sz="2000" dirty="0">
                <a:latin typeface="Times New Roman" panose="02020603050405020304" pitchFamily="18" charset="0"/>
                <a:cs typeface="Times New Roman" panose="02020603050405020304" pitchFamily="18" charset="0"/>
              </a:rPr>
              <a:t>Legea nr. 372/2005 privind performanță energetică a clădirilor (</a:t>
            </a:r>
            <a:r>
              <a:rPr lang="de-DE" sz="2000" dirty="0">
                <a:latin typeface="Times New Roman" panose="02020603050405020304" pitchFamily="18" charset="0"/>
                <a:cs typeface="Times New Roman" panose="02020603050405020304" pitchFamily="18" charset="0"/>
              </a:rPr>
              <a:t>„</a:t>
            </a:r>
            <a:r>
              <a:rPr lang="ro-RO" sz="2000" b="1" dirty="0">
                <a:latin typeface="Times New Roman" panose="02020603050405020304" pitchFamily="18" charset="0"/>
                <a:cs typeface="Times New Roman" panose="02020603050405020304" pitchFamily="18" charset="0"/>
              </a:rPr>
              <a:t>Legea 372/2005</a:t>
            </a:r>
            <a:r>
              <a:rPr lang="de-DE" sz="2000" dirty="0">
                <a:latin typeface="Times New Roman" panose="02020603050405020304" pitchFamily="18" charset="0"/>
                <a:cs typeface="Times New Roman" panose="02020603050405020304" pitchFamily="18" charset="0"/>
              </a:rPr>
              <a:t>“</a:t>
            </a:r>
            <a:r>
              <a:rPr lang="ro-RO" sz="2000" dirty="0">
                <a:latin typeface="Times New Roman" panose="02020603050405020304" pitchFamily="18" charset="0"/>
                <a:cs typeface="Times New Roman" panose="02020603050405020304" pitchFamily="18" charset="0"/>
              </a:rPr>
              <a:t>);</a:t>
            </a:r>
          </a:p>
          <a:p>
            <a:pPr marL="457200" indent="-457200" algn="just">
              <a:buFont typeface="+mj-lt"/>
              <a:buAutoNum type="arabicPeriod"/>
            </a:pPr>
            <a:r>
              <a:rPr lang="ro-RO" sz="2000" dirty="0">
                <a:latin typeface="Times New Roman" panose="02020603050405020304" pitchFamily="18" charset="0"/>
                <a:cs typeface="Times New Roman" panose="02020603050405020304" pitchFamily="18" charset="0"/>
              </a:rPr>
              <a:t>Legea nr. 10/1995 privind calitatea în construcții;</a:t>
            </a:r>
          </a:p>
          <a:p>
            <a:pPr marL="457200" indent="-457200" algn="just">
              <a:buFont typeface="+mj-lt"/>
              <a:buAutoNum type="arabicPeriod"/>
            </a:pPr>
            <a:r>
              <a:rPr lang="ro-RO" sz="2000" dirty="0">
                <a:latin typeface="Times New Roman" panose="02020603050405020304" pitchFamily="18" charset="0"/>
                <a:cs typeface="Times New Roman" panose="02020603050405020304" pitchFamily="18" charset="0"/>
              </a:rPr>
              <a:t>Legea nr.227/2015 privind Codul fiscal („</a:t>
            </a:r>
            <a:r>
              <a:rPr lang="ro-RO" sz="2000" b="1" dirty="0">
                <a:latin typeface="Times New Roman" panose="02020603050405020304" pitchFamily="18" charset="0"/>
                <a:cs typeface="Times New Roman" panose="02020603050405020304" pitchFamily="18" charset="0"/>
              </a:rPr>
              <a:t>Codul Fiscal</a:t>
            </a:r>
            <a:r>
              <a:rPr lang="ro-RO" sz="2000" dirty="0">
                <a:latin typeface="Times New Roman" panose="02020603050405020304" pitchFamily="18" charset="0"/>
                <a:cs typeface="Times New Roman" panose="02020603050405020304" pitchFamily="18" charset="0"/>
              </a:rPr>
              <a:t>“);</a:t>
            </a:r>
          </a:p>
          <a:p>
            <a:pPr marL="457200" indent="-457200">
              <a:buFont typeface="+mj-lt"/>
              <a:buAutoNum type="arabicPeriod"/>
            </a:pPr>
            <a:endParaRPr lang="en-US" sz="2000" dirty="0">
              <a:latin typeface="Times New Roman" panose="02020603050405020304" pitchFamily="18" charset="0"/>
              <a:cs typeface="Times New Roman" panose="02020603050405020304" pitchFamily="18" charset="0"/>
            </a:endParaRPr>
          </a:p>
          <a:p>
            <a:endParaRPr lang="ro-RO" dirty="0"/>
          </a:p>
        </p:txBody>
      </p:sp>
    </p:spTree>
    <p:extLst>
      <p:ext uri="{BB962C8B-B14F-4D97-AF65-F5344CB8AC3E}">
        <p14:creationId xmlns:p14="http://schemas.microsoft.com/office/powerpoint/2010/main" val="32184412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FA0AD-9468-3FAE-0737-F3ECADE62ACE}"/>
              </a:ext>
            </a:extLst>
          </p:cNvPr>
          <p:cNvSpPr>
            <a:spLocks noGrp="1"/>
          </p:cNvSpPr>
          <p:nvPr>
            <p:ph type="title"/>
          </p:nvPr>
        </p:nvSpPr>
        <p:spPr>
          <a:xfrm>
            <a:off x="628650" y="365126"/>
            <a:ext cx="7886700" cy="632401"/>
          </a:xfrm>
        </p:spPr>
        <p:txBody>
          <a:bodyPr>
            <a:normAutofit/>
          </a:bodyPr>
          <a:lstStyle/>
          <a:p>
            <a:r>
              <a:rPr lang="ro-RO" sz="2400" u="sng" dirty="0">
                <a:solidFill>
                  <a:srgbClr val="00B050"/>
                </a:solidFill>
                <a:latin typeface="Times New Roman" panose="02020603050405020304" pitchFamily="18" charset="0"/>
                <a:cs typeface="Times New Roman" panose="02020603050405020304" pitchFamily="18" charset="0"/>
              </a:rPr>
              <a:t>II. Ce este pompa de căldură?</a:t>
            </a:r>
          </a:p>
        </p:txBody>
      </p:sp>
      <p:sp>
        <p:nvSpPr>
          <p:cNvPr id="3" name="Content Placeholder 2">
            <a:extLst>
              <a:ext uri="{FF2B5EF4-FFF2-40B4-BE49-F238E27FC236}">
                <a16:creationId xmlns:a16="http://schemas.microsoft.com/office/drawing/2014/main" id="{C563E9EB-FBCB-BB2B-1539-5521782FAB3E}"/>
              </a:ext>
            </a:extLst>
          </p:cNvPr>
          <p:cNvSpPr>
            <a:spLocks noGrp="1"/>
          </p:cNvSpPr>
          <p:nvPr>
            <p:ph idx="1"/>
          </p:nvPr>
        </p:nvSpPr>
        <p:spPr>
          <a:xfrm>
            <a:off x="628650" y="1209964"/>
            <a:ext cx="7886700" cy="4966999"/>
          </a:xfrm>
        </p:spPr>
        <p:txBody>
          <a:bodyPr/>
          <a:lstStyle/>
          <a:p>
            <a:pPr marL="0" indent="0" algn="just">
              <a:buNone/>
            </a:pPr>
            <a:r>
              <a:rPr lang="ro-RO" sz="2000" dirty="0">
                <a:solidFill>
                  <a:srgbClr val="00B050"/>
                </a:solidFill>
                <a:latin typeface="Times New Roman" panose="02020603050405020304" pitchFamily="18" charset="0"/>
                <a:cs typeface="Times New Roman" panose="02020603050405020304" pitchFamily="18" charset="0"/>
              </a:rPr>
              <a:t>Definiția </a:t>
            </a:r>
            <a:r>
              <a:rPr lang="en-US" sz="2000" dirty="0">
                <a:solidFill>
                  <a:srgbClr val="00B050"/>
                </a:solidFill>
                <a:latin typeface="Times New Roman" panose="02020603050405020304" pitchFamily="18" charset="0"/>
                <a:cs typeface="Times New Roman" panose="02020603050405020304" pitchFamily="18" charset="0"/>
              </a:rPr>
              <a:t>din</a:t>
            </a:r>
            <a:r>
              <a:rPr lang="ro-RO" sz="2000" dirty="0">
                <a:solidFill>
                  <a:srgbClr val="00B050"/>
                </a:solidFill>
                <a:latin typeface="Times New Roman" panose="02020603050405020304" pitchFamily="18" charset="0"/>
                <a:cs typeface="Times New Roman" panose="02020603050405020304" pitchFamily="18" charset="0"/>
              </a:rPr>
              <a:t> Legea nr. 372/2005</a:t>
            </a:r>
            <a:r>
              <a:rPr lang="en-US" sz="2000" dirty="0">
                <a:latin typeface="Times New Roman" panose="02020603050405020304" pitchFamily="18" charset="0"/>
                <a:cs typeface="Times New Roman" panose="02020603050405020304" pitchFamily="18" charset="0"/>
              </a:rPr>
              <a:t>:</a:t>
            </a:r>
            <a:endParaRPr lang="ro-RO" sz="2000" dirty="0">
              <a:latin typeface="Times New Roman" panose="02020603050405020304" pitchFamily="18" charset="0"/>
              <a:cs typeface="Times New Roman" panose="02020603050405020304" pitchFamily="18" charset="0"/>
            </a:endParaRPr>
          </a:p>
          <a:p>
            <a:pPr marL="0" indent="0" algn="just">
              <a:buNone/>
            </a:pPr>
            <a:endParaRPr lang="de-DE" dirty="0">
              <a:latin typeface="Times New Roman" panose="02020603050405020304" pitchFamily="18" charset="0"/>
              <a:cs typeface="Times New Roman" panose="02020603050405020304" pitchFamily="18" charset="0"/>
            </a:endParaRPr>
          </a:p>
          <a:p>
            <a:pPr marL="0" indent="0" algn="just">
              <a:buNone/>
            </a:pPr>
            <a:r>
              <a:rPr lang="ro-RO" dirty="0">
                <a:latin typeface="Times New Roman" panose="02020603050405020304" pitchFamily="18" charset="0"/>
                <a:cs typeface="Times New Roman" panose="02020603050405020304" pitchFamily="18" charset="0"/>
              </a:rPr>
              <a:t>Pompa de căldură este un mecanism dispozitiv sau instalație care transferă căldura din mediul natural - aer, apă sau sol - către clădire sau către instalații industriale, inversând fluxul natural al căldurii, astfel încât să circule de la o temperatură mai scăzută spre una mai ridicată. În cazul pompelor de căldură reversibile, acestea pot transfera căldura din clădire către mediul natural.</a:t>
            </a:r>
          </a:p>
        </p:txBody>
      </p:sp>
    </p:spTree>
    <p:extLst>
      <p:ext uri="{BB962C8B-B14F-4D97-AF65-F5344CB8AC3E}">
        <p14:creationId xmlns:p14="http://schemas.microsoft.com/office/powerpoint/2010/main" val="12383254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2B1FA-DC69-6FAE-CAC9-320479741B31}"/>
              </a:ext>
            </a:extLst>
          </p:cNvPr>
          <p:cNvSpPr>
            <a:spLocks noGrp="1"/>
          </p:cNvSpPr>
          <p:nvPr>
            <p:ph type="title"/>
          </p:nvPr>
        </p:nvSpPr>
        <p:spPr>
          <a:xfrm>
            <a:off x="628650" y="365126"/>
            <a:ext cx="7886700" cy="484619"/>
          </a:xfrm>
        </p:spPr>
        <p:txBody>
          <a:bodyPr>
            <a:normAutofit/>
          </a:bodyPr>
          <a:lstStyle/>
          <a:p>
            <a:r>
              <a:rPr lang="ro-RO" sz="2400" u="sng" dirty="0">
                <a:solidFill>
                  <a:srgbClr val="00B050"/>
                </a:solidFill>
                <a:latin typeface="Times New Roman" panose="02020603050405020304" pitchFamily="18" charset="0"/>
                <a:cs typeface="Times New Roman" panose="02020603050405020304" pitchFamily="18" charset="0"/>
              </a:rPr>
              <a:t>III. Clasificare. Cum funcționează pompele de căldură?</a:t>
            </a:r>
          </a:p>
        </p:txBody>
      </p:sp>
      <p:sp>
        <p:nvSpPr>
          <p:cNvPr id="3" name="Content Placeholder 2">
            <a:extLst>
              <a:ext uri="{FF2B5EF4-FFF2-40B4-BE49-F238E27FC236}">
                <a16:creationId xmlns:a16="http://schemas.microsoft.com/office/drawing/2014/main" id="{5579EABF-D797-E5DC-7609-B8A6686D08B6}"/>
              </a:ext>
            </a:extLst>
          </p:cNvPr>
          <p:cNvSpPr>
            <a:spLocks noGrp="1"/>
          </p:cNvSpPr>
          <p:nvPr>
            <p:ph idx="1"/>
          </p:nvPr>
        </p:nvSpPr>
        <p:spPr>
          <a:xfrm>
            <a:off x="628650" y="1117600"/>
            <a:ext cx="7886700" cy="5059363"/>
          </a:xfrm>
        </p:spPr>
        <p:txBody>
          <a:bodyPr/>
          <a:lstStyle/>
          <a:p>
            <a:pPr marL="0" indent="0" algn="just">
              <a:buNone/>
            </a:pPr>
            <a:endParaRPr lang="ro-RO" dirty="0">
              <a:latin typeface="Times New Roman" panose="02020603050405020304" pitchFamily="18" charset="0"/>
              <a:cs typeface="Times New Roman" panose="02020603050405020304" pitchFamily="18" charset="0"/>
            </a:endParaRPr>
          </a:p>
          <a:p>
            <a:pPr algn="just"/>
            <a:r>
              <a:rPr lang="ro-RO" sz="2000" dirty="0">
                <a:latin typeface="Times New Roman" panose="02020603050405020304" pitchFamily="18" charset="0"/>
                <a:cs typeface="Times New Roman" panose="02020603050405020304" pitchFamily="18" charset="0"/>
              </a:rPr>
              <a:t>Există mai multe tipuri de pompe de căldură. Acestea se deosebesc între ele în funcție de sursa din care este transferată căldura, în momentul de față existând trei tipuri de astfel de pompe: sol-apă, apă-apă și aer-apă.</a:t>
            </a:r>
          </a:p>
          <a:p>
            <a:pPr algn="just"/>
            <a:r>
              <a:rPr lang="ro-RO" sz="2000" dirty="0">
                <a:latin typeface="Times New Roman" panose="02020603050405020304" pitchFamily="18" charset="0"/>
                <a:ea typeface="Verdana" panose="020B0604030504040204" pitchFamily="34" charset="0"/>
                <a:cs typeface="Times New Roman" panose="02020603050405020304" pitchFamily="18" charset="0"/>
              </a:rPr>
              <a:t>Marea majoritate a pompelor de căldură au 3 componente principale: condensator, evaporator și compresor. </a:t>
            </a:r>
          </a:p>
          <a:p>
            <a:pPr algn="just"/>
            <a:r>
              <a:rPr lang="ro-RO" sz="2000" dirty="0">
                <a:latin typeface="Times New Roman" panose="02020603050405020304" pitchFamily="18" charset="0"/>
                <a:ea typeface="Verdana" panose="020B0604030504040204" pitchFamily="34" charset="0"/>
                <a:cs typeface="Times New Roman" panose="02020603050405020304" pitchFamily="18" charset="0"/>
              </a:rPr>
              <a:t>Pompele utilizează un compresor pentru a extrage energia termică din mediu (din pământ, apă sau aer) și un condensator pentru a o elibera înapoi în mediu. </a:t>
            </a:r>
          </a:p>
          <a:p>
            <a:pPr algn="just"/>
            <a:endParaRPr lang="ro-RO" dirty="0"/>
          </a:p>
        </p:txBody>
      </p:sp>
    </p:spTree>
    <p:extLst>
      <p:ext uri="{BB962C8B-B14F-4D97-AF65-F5344CB8AC3E}">
        <p14:creationId xmlns:p14="http://schemas.microsoft.com/office/powerpoint/2010/main" val="12108873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85D5A-A0F8-5B97-11EE-34AF8E12D818}"/>
              </a:ext>
            </a:extLst>
          </p:cNvPr>
          <p:cNvSpPr>
            <a:spLocks noGrp="1"/>
          </p:cNvSpPr>
          <p:nvPr>
            <p:ph type="title"/>
          </p:nvPr>
        </p:nvSpPr>
        <p:spPr>
          <a:xfrm>
            <a:off x="628650" y="279783"/>
            <a:ext cx="7886700" cy="707770"/>
          </a:xfrm>
        </p:spPr>
        <p:txBody>
          <a:bodyPr>
            <a:normAutofit/>
          </a:bodyPr>
          <a:lstStyle/>
          <a:p>
            <a:r>
              <a:rPr lang="ro-RO" sz="2400" u="sng" dirty="0">
                <a:solidFill>
                  <a:srgbClr val="00B050"/>
                </a:solidFill>
                <a:latin typeface="Times New Roman" panose="02020603050405020304" pitchFamily="18" charset="0"/>
                <a:cs typeface="Times New Roman" panose="02020603050405020304" pitchFamily="18" charset="0"/>
              </a:rPr>
              <a:t>IV. </a:t>
            </a:r>
            <a:r>
              <a:rPr lang="it-IT" sz="2400" u="sng" dirty="0">
                <a:solidFill>
                  <a:srgbClr val="00B050"/>
                </a:solidFill>
                <a:latin typeface="Times New Roman" panose="02020603050405020304" pitchFamily="18" charset="0"/>
                <a:cs typeface="Times New Roman" panose="02020603050405020304" pitchFamily="18" charset="0"/>
              </a:rPr>
              <a:t>Coeficientul de performanță (COP) al pompei de căldură</a:t>
            </a:r>
            <a:r>
              <a:rPr lang="ro-RO" sz="2400" dirty="0">
                <a:solidFill>
                  <a:srgbClr val="00B050"/>
                </a:solidFill>
                <a:latin typeface="Times New Roman" panose="02020603050405020304" pitchFamily="18" charset="0"/>
                <a:cs typeface="Times New Roman" panose="02020603050405020304" pitchFamily="18" charset="0"/>
              </a:rPr>
              <a:t>.</a:t>
            </a:r>
          </a:p>
        </p:txBody>
      </p:sp>
      <p:sp>
        <p:nvSpPr>
          <p:cNvPr id="3" name="Content Placeholder 2">
            <a:extLst>
              <a:ext uri="{FF2B5EF4-FFF2-40B4-BE49-F238E27FC236}">
                <a16:creationId xmlns:a16="http://schemas.microsoft.com/office/drawing/2014/main" id="{4A4D06B7-C521-5DF1-D5B3-62CA294B316F}"/>
              </a:ext>
            </a:extLst>
          </p:cNvPr>
          <p:cNvSpPr>
            <a:spLocks noGrp="1"/>
          </p:cNvSpPr>
          <p:nvPr>
            <p:ph idx="1"/>
          </p:nvPr>
        </p:nvSpPr>
        <p:spPr>
          <a:xfrm>
            <a:off x="457200" y="987552"/>
            <a:ext cx="8054502" cy="4129197"/>
          </a:xfrm>
        </p:spPr>
        <p:txBody>
          <a:bodyPr>
            <a:normAutofit fontScale="92500" lnSpcReduction="20000"/>
          </a:bodyPr>
          <a:lstStyle/>
          <a:p>
            <a:pPr algn="just"/>
            <a:r>
              <a:rPr lang="ro-RO" sz="2200" dirty="0">
                <a:latin typeface="Times New Roman" panose="02020603050405020304" pitchFamily="18" charset="0"/>
                <a:ea typeface="Verdana" panose="020B0604030504040204" pitchFamily="34" charset="0"/>
                <a:cs typeface="Times New Roman" panose="02020603050405020304" pitchFamily="18" charset="0"/>
              </a:rPr>
              <a:t>Eficiența unei pompe de căldură indică cât de eficient funcționează o pompă de căldură. </a:t>
            </a:r>
          </a:p>
          <a:p>
            <a:pPr algn="just"/>
            <a:r>
              <a:rPr lang="ro-RO" sz="2200" dirty="0">
                <a:latin typeface="Times New Roman" panose="02020603050405020304" pitchFamily="18" charset="0"/>
                <a:ea typeface="Verdana" panose="020B0604030504040204" pitchFamily="34" charset="0"/>
                <a:cs typeface="Times New Roman" panose="02020603050405020304" pitchFamily="18" charset="0"/>
              </a:rPr>
              <a:t>COP reprezintă raportul dintre energia termică obținută și cantitatea de energie electrică utilizată pentru funcționarea pompei de căldură. Cu cât mai ridicat este acest coeficient de performanță, cu atât mai puțină energie electrică este utilizată pentru producerea de căldură.</a:t>
            </a:r>
          </a:p>
          <a:p>
            <a:pPr algn="just"/>
            <a:endParaRPr lang="ro-RO" sz="2000" dirty="0">
              <a:latin typeface="Times New Roman" panose="02020603050405020304" pitchFamily="18" charset="0"/>
              <a:ea typeface="Verdana" panose="020B0604030504040204" pitchFamily="34" charset="0"/>
              <a:cs typeface="Times New Roman" panose="02020603050405020304" pitchFamily="18" charset="0"/>
            </a:endParaRPr>
          </a:p>
          <a:p>
            <a:pPr algn="just"/>
            <a:r>
              <a:rPr lang="ro-RO" sz="2200" dirty="0">
                <a:solidFill>
                  <a:srgbClr val="00B050"/>
                </a:solidFill>
                <a:latin typeface="Times New Roman" panose="02020603050405020304" pitchFamily="18" charset="0"/>
                <a:ea typeface="Verdana" panose="020B0604030504040204" pitchFamily="34" charset="0"/>
                <a:cs typeface="Times New Roman" panose="02020603050405020304" pitchFamily="18" charset="0"/>
              </a:rPr>
              <a:t>Cel mai mare coeficient de performanță îl ating pompele de căldură de tip apă/apă, care folosesc căldura apei subterane și o transferă la apa sistemului de încălzire, pentru că apa din sol are o temperatură constantă și prin urmare și performanțele pompelor de căldură vor fi maxime tot timpul.</a:t>
            </a:r>
          </a:p>
          <a:p>
            <a:pPr algn="just"/>
            <a:r>
              <a:rPr lang="ro-RO" sz="2200" dirty="0">
                <a:solidFill>
                  <a:srgbClr val="00B050"/>
                </a:solidFill>
                <a:latin typeface="Times New Roman" panose="02020603050405020304" pitchFamily="18" charset="0"/>
                <a:ea typeface="Verdana" panose="020B0604030504040204" pitchFamily="34" charset="0"/>
                <a:cs typeface="Times New Roman" panose="02020603050405020304" pitchFamily="18" charset="0"/>
              </a:rPr>
              <a:t>Cele mai puțin eficiente sunt pompele de căldură de tip aer/apă, care folosesc căldura aerului pentru încălzire, ținând cont de faptul că energia este preluată din aer, iar temperatura aerului este mult mai scăzută decât temperatura apei din sol. </a:t>
            </a:r>
          </a:p>
          <a:p>
            <a:pPr algn="just"/>
            <a:endParaRPr lang="ro-RO" sz="2000" dirty="0">
              <a:latin typeface="Times New Roman" panose="02020603050405020304" pitchFamily="18" charset="0"/>
              <a:cs typeface="Times New Roman" panose="02020603050405020304" pitchFamily="18" charset="0"/>
            </a:endParaRPr>
          </a:p>
          <a:p>
            <a:pPr algn="just"/>
            <a:endParaRPr lang="ro-RO" dirty="0"/>
          </a:p>
          <a:p>
            <a:endParaRPr lang="ro-RO" dirty="0"/>
          </a:p>
        </p:txBody>
      </p:sp>
    </p:spTree>
    <p:extLst>
      <p:ext uri="{BB962C8B-B14F-4D97-AF65-F5344CB8AC3E}">
        <p14:creationId xmlns:p14="http://schemas.microsoft.com/office/powerpoint/2010/main" val="36882639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1FEE5-D0C6-FBF6-1846-EA6D2505F478}"/>
              </a:ext>
            </a:extLst>
          </p:cNvPr>
          <p:cNvSpPr>
            <a:spLocks noGrp="1"/>
          </p:cNvSpPr>
          <p:nvPr>
            <p:ph type="title"/>
          </p:nvPr>
        </p:nvSpPr>
        <p:spPr>
          <a:xfrm>
            <a:off x="628650" y="365126"/>
            <a:ext cx="7886700" cy="568729"/>
          </a:xfrm>
        </p:spPr>
        <p:txBody>
          <a:bodyPr>
            <a:normAutofit/>
          </a:bodyPr>
          <a:lstStyle/>
          <a:p>
            <a:r>
              <a:rPr lang="ro-RO" sz="2400" u="sng" dirty="0">
                <a:solidFill>
                  <a:srgbClr val="00B050"/>
                </a:solidFill>
                <a:latin typeface="Times New Roman" panose="02020603050405020304" pitchFamily="18" charset="0"/>
                <a:cs typeface="Times New Roman" panose="02020603050405020304" pitchFamily="18" charset="0"/>
              </a:rPr>
              <a:t>V. Performanța</a:t>
            </a:r>
            <a:r>
              <a:rPr lang="ro-RO" sz="2400" u="sng" dirty="0">
                <a:solidFill>
                  <a:srgbClr val="00B050"/>
                </a:solidFill>
              </a:rPr>
              <a:t> </a:t>
            </a:r>
            <a:r>
              <a:rPr lang="ro-RO" sz="2400" u="sng" dirty="0">
                <a:solidFill>
                  <a:srgbClr val="00B050"/>
                </a:solidFill>
                <a:latin typeface="Times New Roman" panose="02020603050405020304" pitchFamily="18" charset="0"/>
                <a:cs typeface="Times New Roman" panose="02020603050405020304" pitchFamily="18" charset="0"/>
              </a:rPr>
              <a:t>energetică a clădirilor</a:t>
            </a:r>
            <a:r>
              <a:rPr lang="en-US" sz="2400" u="sng" dirty="0">
                <a:solidFill>
                  <a:srgbClr val="00B050"/>
                </a:solidFill>
                <a:latin typeface="Times New Roman" panose="02020603050405020304" pitchFamily="18" charset="0"/>
                <a:cs typeface="Times New Roman" panose="02020603050405020304" pitchFamily="18" charset="0"/>
              </a:rPr>
              <a:t>.</a:t>
            </a:r>
            <a:endParaRPr lang="ro-RO" sz="2400" u="sng" dirty="0">
              <a:solidFill>
                <a:srgbClr val="00B050"/>
              </a:solidFill>
            </a:endParaRPr>
          </a:p>
        </p:txBody>
      </p:sp>
      <p:sp>
        <p:nvSpPr>
          <p:cNvPr id="3" name="Content Placeholder 2">
            <a:extLst>
              <a:ext uri="{FF2B5EF4-FFF2-40B4-BE49-F238E27FC236}">
                <a16:creationId xmlns:a16="http://schemas.microsoft.com/office/drawing/2014/main" id="{276AD67A-67DC-F9A0-D8DF-0C6917FE8C26}"/>
              </a:ext>
            </a:extLst>
          </p:cNvPr>
          <p:cNvSpPr>
            <a:spLocks noGrp="1"/>
          </p:cNvSpPr>
          <p:nvPr>
            <p:ph idx="1"/>
          </p:nvPr>
        </p:nvSpPr>
        <p:spPr>
          <a:xfrm>
            <a:off x="330740" y="1254868"/>
            <a:ext cx="8184610" cy="4931923"/>
          </a:xfrm>
        </p:spPr>
        <p:txBody>
          <a:bodyPr>
            <a:normAutofit/>
          </a:bodyPr>
          <a:lstStyle/>
          <a:p>
            <a:pPr algn="just"/>
            <a:r>
              <a:rPr lang="ro-RO" sz="2000" dirty="0">
                <a:latin typeface="Times New Roman" panose="02020603050405020304" pitchFamily="18" charset="0"/>
                <a:ea typeface="Verdana" panose="020B0604030504040204" pitchFamily="34" charset="0"/>
                <a:cs typeface="Times New Roman" panose="02020603050405020304" pitchFamily="18" charset="0"/>
              </a:rPr>
              <a:t>Performanța energetică a unei clădiri reprezintă energia efectiv consumată sau estimată pentru a răspunde necesităților legate de utilizarea normală a clădirii, necesități care includ în principal: încălzirea, prepararea apei calde de consum, răcirea, ventilarea și iluminatul. </a:t>
            </a:r>
          </a:p>
          <a:p>
            <a:pPr marL="0" indent="0" algn="just">
              <a:buNone/>
            </a:pPr>
            <a:endParaRPr lang="ro-RO" sz="2000" dirty="0">
              <a:latin typeface="Times New Roman" panose="02020603050405020304" pitchFamily="18" charset="0"/>
              <a:ea typeface="Verdana" panose="020B0604030504040204" pitchFamily="34" charset="0"/>
              <a:cs typeface="Times New Roman" panose="02020603050405020304" pitchFamily="18" charset="0"/>
            </a:endParaRPr>
          </a:p>
          <a:p>
            <a:pPr algn="just"/>
            <a:r>
              <a:rPr lang="ro-RO" sz="2000" dirty="0">
                <a:latin typeface="Times New Roman" panose="02020603050405020304" pitchFamily="18" charset="0"/>
                <a:ea typeface="Verdana" panose="020B0604030504040204" pitchFamily="34" charset="0"/>
                <a:cs typeface="Times New Roman" panose="02020603050405020304" pitchFamily="18" charset="0"/>
              </a:rPr>
              <a:t>În vederea analizării performanței energetice a unei clădiri trebuie întocmite (i) auditul energetic și (ii) certificatul de performanță energetică a clădirii. </a:t>
            </a:r>
          </a:p>
          <a:p>
            <a:pPr algn="just"/>
            <a:r>
              <a:rPr lang="ro-RO" sz="2000" b="1" dirty="0">
                <a:latin typeface="Times New Roman" panose="02020603050405020304" pitchFamily="18" charset="0"/>
                <a:ea typeface="Verdana" panose="020B0604030504040204" pitchFamily="34" charset="0"/>
                <a:cs typeface="Times New Roman" panose="02020603050405020304" pitchFamily="18" charset="0"/>
              </a:rPr>
              <a:t>Auditul energetic al clădirii </a:t>
            </a:r>
            <a:r>
              <a:rPr lang="en-US" sz="2000" dirty="0">
                <a:latin typeface="Times New Roman" panose="02020603050405020304" pitchFamily="18" charset="0"/>
                <a:ea typeface="Verdana" panose="020B0604030504040204" pitchFamily="34" charset="0"/>
                <a:cs typeface="Times New Roman" panose="02020603050405020304" pitchFamily="18" charset="0"/>
              </a:rPr>
              <a:t>= </a:t>
            </a:r>
            <a:r>
              <a:rPr lang="ro-RO" sz="2000" dirty="0">
                <a:latin typeface="Times New Roman" panose="02020603050405020304" pitchFamily="18" charset="0"/>
                <a:ea typeface="Verdana" panose="020B0604030504040204" pitchFamily="34" charset="0"/>
                <a:cs typeface="Times New Roman" panose="02020603050405020304" pitchFamily="18" charset="0"/>
              </a:rPr>
              <a:t>totalitatea activităților specifice prin care se obțin date și elemente tehnice despre profilul consumului energetic real al unei clădiri/unități de clădire existente, urmate de identificarea soluțiilor de creștere a performanței energetice, de cuantificarea reducerii consumurilor energetice rezultate din soluțiile propuse, de evaluarea eficienței economice a implementării acestora prin indicatori economici și finalizate cu raportul de audit. </a:t>
            </a:r>
          </a:p>
          <a:p>
            <a:pPr algn="just"/>
            <a:endParaRPr lang="ro-RO" sz="2000" dirty="0">
              <a:latin typeface="Times New Roman" panose="02020603050405020304" pitchFamily="18" charset="0"/>
              <a:ea typeface="Verdana" panose="020B0604030504040204" pitchFamily="34" charset="0"/>
              <a:cs typeface="Times New Roman" panose="02020603050405020304" pitchFamily="18" charset="0"/>
            </a:endParaRPr>
          </a:p>
          <a:p>
            <a:pPr marL="0" indent="0" algn="just">
              <a:buNone/>
            </a:pPr>
            <a:endParaRPr lang="ro-RO" sz="2000" dirty="0">
              <a:latin typeface="Times New Roman" panose="02020603050405020304" pitchFamily="18" charset="0"/>
              <a:ea typeface="Verdana" panose="020B0604030504040204" pitchFamily="34" charset="0"/>
              <a:cs typeface="Times New Roman" panose="02020603050405020304" pitchFamily="18" charset="0"/>
            </a:endParaRPr>
          </a:p>
          <a:p>
            <a:pPr marL="0" indent="0" algn="just">
              <a:buNone/>
            </a:pPr>
            <a:endParaRPr lang="ro-RO" sz="2000" dirty="0">
              <a:latin typeface="Times New Roman" panose="02020603050405020304" pitchFamily="18" charset="0"/>
              <a:ea typeface="Verdana" panose="020B0604030504040204" pitchFamily="34" charset="0"/>
              <a:cs typeface="Times New Roman" panose="02020603050405020304" pitchFamily="18" charset="0"/>
            </a:endParaRPr>
          </a:p>
          <a:p>
            <a:pPr algn="just"/>
            <a:endParaRPr lang="ro-RO" sz="2000" dirty="0">
              <a:latin typeface="Times New Roman" panose="02020603050405020304" pitchFamily="18"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150721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777F3-4728-3696-761B-B5033654D014}"/>
              </a:ext>
            </a:extLst>
          </p:cNvPr>
          <p:cNvSpPr>
            <a:spLocks noGrp="1"/>
          </p:cNvSpPr>
          <p:nvPr>
            <p:ph type="title"/>
          </p:nvPr>
        </p:nvSpPr>
        <p:spPr>
          <a:xfrm>
            <a:off x="505838" y="365126"/>
            <a:ext cx="8009512" cy="704917"/>
          </a:xfrm>
        </p:spPr>
        <p:txBody>
          <a:bodyPr>
            <a:normAutofit/>
          </a:bodyPr>
          <a:lstStyle/>
          <a:p>
            <a:r>
              <a:rPr lang="ro-RO" sz="2400" u="sng" dirty="0">
                <a:solidFill>
                  <a:srgbClr val="00B050"/>
                </a:solidFill>
                <a:latin typeface="Times New Roman" panose="02020603050405020304" pitchFamily="18" charset="0"/>
                <a:ea typeface="Verdana" panose="020B0604030504040204" pitchFamily="34" charset="0"/>
                <a:cs typeface="Times New Roman" panose="02020603050405020304" pitchFamily="18" charset="0"/>
              </a:rPr>
              <a:t>VI. Certificatul de performanță energetică. Definiție. </a:t>
            </a:r>
          </a:p>
        </p:txBody>
      </p:sp>
      <p:sp>
        <p:nvSpPr>
          <p:cNvPr id="3" name="Content Placeholder 2">
            <a:extLst>
              <a:ext uri="{FF2B5EF4-FFF2-40B4-BE49-F238E27FC236}">
                <a16:creationId xmlns:a16="http://schemas.microsoft.com/office/drawing/2014/main" id="{14B4685F-6EB5-65B3-A3AB-368A7695245C}"/>
              </a:ext>
            </a:extLst>
          </p:cNvPr>
          <p:cNvSpPr>
            <a:spLocks noGrp="1"/>
          </p:cNvSpPr>
          <p:nvPr>
            <p:ph idx="1"/>
          </p:nvPr>
        </p:nvSpPr>
        <p:spPr>
          <a:xfrm>
            <a:off x="505838" y="1293779"/>
            <a:ext cx="8009512" cy="4883184"/>
          </a:xfrm>
        </p:spPr>
        <p:txBody>
          <a:bodyPr>
            <a:normAutofit/>
          </a:bodyPr>
          <a:lstStyle/>
          <a:p>
            <a:pPr marL="0" indent="0" algn="just">
              <a:buNone/>
            </a:pPr>
            <a:r>
              <a:rPr lang="ro-RO" sz="2000" dirty="0">
                <a:latin typeface="Times New Roman" panose="02020603050405020304" pitchFamily="18" charset="0"/>
                <a:ea typeface="Verdana" panose="020B0604030504040204" pitchFamily="34" charset="0"/>
                <a:cs typeface="Times New Roman" panose="02020603050405020304" pitchFamily="18" charset="0"/>
              </a:rPr>
              <a:t>Certificatul de performanță energetică</a:t>
            </a:r>
            <a:r>
              <a:rPr lang="en-US" sz="2000" dirty="0">
                <a:latin typeface="Times New Roman" panose="02020603050405020304" pitchFamily="18" charset="0"/>
                <a:ea typeface="Verdana" panose="020B0604030504040204" pitchFamily="34" charset="0"/>
                <a:cs typeface="Times New Roman" panose="02020603050405020304" pitchFamily="18" charset="0"/>
              </a:rPr>
              <a:t>:</a:t>
            </a:r>
            <a:endParaRPr lang="ro-RO" sz="2000" dirty="0">
              <a:latin typeface="Times New Roman" panose="02020603050405020304" pitchFamily="18" charset="0"/>
              <a:ea typeface="Verdana" panose="020B0604030504040204" pitchFamily="34" charset="0"/>
              <a:cs typeface="Times New Roman" panose="02020603050405020304" pitchFamily="18" charset="0"/>
            </a:endParaRPr>
          </a:p>
          <a:p>
            <a:pPr algn="just"/>
            <a:r>
              <a:rPr lang="ro-RO" sz="2000" dirty="0">
                <a:latin typeface="Times New Roman" panose="02020603050405020304" pitchFamily="18" charset="0"/>
                <a:ea typeface="Verdana" panose="020B0604030504040204" pitchFamily="34" charset="0"/>
                <a:cs typeface="Times New Roman" panose="02020603050405020304" pitchFamily="18" charset="0"/>
              </a:rPr>
              <a:t>este documentul elaborat conform metodologiei de calcul al performanței energetice a clădirilor, prin care este indicată performanța energetică a unei clădiri sau a unei unități de clădire </a:t>
            </a:r>
            <a:r>
              <a:rPr lang="ro-RO" sz="2000" dirty="0" err="1">
                <a:latin typeface="Times New Roman" panose="02020603050405020304" pitchFamily="18" charset="0"/>
                <a:ea typeface="Verdana" panose="020B0604030504040204" pitchFamily="34" charset="0"/>
                <a:cs typeface="Times New Roman" panose="02020603050405020304" pitchFamily="18" charset="0"/>
              </a:rPr>
              <a:t>şi</a:t>
            </a:r>
            <a:r>
              <a:rPr lang="ro-RO" sz="2000" dirty="0">
                <a:latin typeface="Times New Roman" panose="02020603050405020304" pitchFamily="18" charset="0"/>
                <a:ea typeface="Verdana" panose="020B0604030504040204" pitchFamily="34" charset="0"/>
                <a:cs typeface="Times New Roman" panose="02020603050405020304" pitchFamily="18" charset="0"/>
              </a:rPr>
              <a:t> care cuprinde date cu privire la consumurile de energie primară </a:t>
            </a:r>
            <a:r>
              <a:rPr lang="ro-RO" sz="2000" dirty="0" err="1">
                <a:latin typeface="Times New Roman" panose="02020603050405020304" pitchFamily="18" charset="0"/>
                <a:ea typeface="Verdana" panose="020B0604030504040204" pitchFamily="34" charset="0"/>
                <a:cs typeface="Times New Roman" panose="02020603050405020304" pitchFamily="18" charset="0"/>
              </a:rPr>
              <a:t>şi</a:t>
            </a:r>
            <a:r>
              <a:rPr lang="ro-RO" sz="2000" dirty="0">
                <a:latin typeface="Times New Roman" panose="02020603050405020304" pitchFamily="18" charset="0"/>
                <a:ea typeface="Verdana" panose="020B0604030504040204" pitchFamily="34" charset="0"/>
                <a:cs typeface="Times New Roman" panose="02020603050405020304" pitchFamily="18" charset="0"/>
              </a:rPr>
              <a:t> finală, inclusiv din surse regenerabile de energie, precum </a:t>
            </a:r>
            <a:r>
              <a:rPr lang="ro-RO" sz="2000" dirty="0" err="1">
                <a:latin typeface="Times New Roman" panose="02020603050405020304" pitchFamily="18" charset="0"/>
                <a:ea typeface="Verdana" panose="020B0604030504040204" pitchFamily="34" charset="0"/>
                <a:cs typeface="Times New Roman" panose="02020603050405020304" pitchFamily="18" charset="0"/>
              </a:rPr>
              <a:t>şi</a:t>
            </a:r>
            <a:r>
              <a:rPr lang="ro-RO" sz="2000" dirty="0">
                <a:latin typeface="Times New Roman" panose="02020603050405020304" pitchFamily="18" charset="0"/>
                <a:ea typeface="Verdana" panose="020B0604030504040204" pitchFamily="34" charset="0"/>
                <a:cs typeface="Times New Roman" panose="02020603050405020304" pitchFamily="18" charset="0"/>
              </a:rPr>
              <a:t> cantitatea de emisii în echivalent CO2. </a:t>
            </a:r>
          </a:p>
          <a:p>
            <a:pPr algn="just"/>
            <a:endParaRPr lang="ro-RO" sz="2000" dirty="0">
              <a:latin typeface="Times New Roman" panose="02020603050405020304" pitchFamily="18" charset="0"/>
              <a:ea typeface="Verdana" panose="020B0604030504040204" pitchFamily="34" charset="0"/>
              <a:cs typeface="Times New Roman" panose="02020603050405020304" pitchFamily="18" charset="0"/>
            </a:endParaRPr>
          </a:p>
          <a:p>
            <a:pPr algn="just"/>
            <a:r>
              <a:rPr lang="ro-RO" sz="2000" dirty="0">
                <a:latin typeface="Times New Roman" panose="02020603050405020304" pitchFamily="18" charset="0"/>
                <a:ea typeface="Verdana" panose="020B0604030504040204" pitchFamily="34" charset="0"/>
                <a:cs typeface="Times New Roman" panose="02020603050405020304" pitchFamily="18" charset="0"/>
              </a:rPr>
              <a:t>se elaborează pentru următoarele categorii de clădiri: (i) rezidențiale, (ii) birouri, (iii) învățământ, (iv) sănătate, (v) hoteluri și restaurante, (vi) activități sportive, (vii) comerț și (viii) alte funcțiuni, atunci când acestea sau unitățile acestora, se construiesc, se vând, se închiriază sau sunt supuse renovărilor majore. </a:t>
            </a:r>
          </a:p>
        </p:txBody>
      </p:sp>
    </p:spTree>
    <p:extLst>
      <p:ext uri="{BB962C8B-B14F-4D97-AF65-F5344CB8AC3E}">
        <p14:creationId xmlns:p14="http://schemas.microsoft.com/office/powerpoint/2010/main" val="383013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A1AA7-EFB9-892F-63C8-2948F16728E3}"/>
              </a:ext>
            </a:extLst>
          </p:cNvPr>
          <p:cNvSpPr>
            <a:spLocks noGrp="1"/>
          </p:cNvSpPr>
          <p:nvPr>
            <p:ph type="title"/>
          </p:nvPr>
        </p:nvSpPr>
        <p:spPr>
          <a:xfrm>
            <a:off x="628650" y="365127"/>
            <a:ext cx="7886700" cy="675734"/>
          </a:xfrm>
        </p:spPr>
        <p:txBody>
          <a:bodyPr>
            <a:normAutofit/>
          </a:bodyPr>
          <a:lstStyle/>
          <a:p>
            <a:r>
              <a:rPr lang="en-US" sz="2400" u="sng" dirty="0">
                <a:solidFill>
                  <a:srgbClr val="00B050"/>
                </a:solidFill>
                <a:latin typeface="Times New Roman" panose="02020603050405020304" pitchFamily="18" charset="0"/>
                <a:cs typeface="Times New Roman" panose="02020603050405020304" pitchFamily="18" charset="0"/>
              </a:rPr>
              <a:t>VI. </a:t>
            </a:r>
            <a:r>
              <a:rPr lang="ro-RO" sz="2400" u="sng" dirty="0">
                <a:solidFill>
                  <a:srgbClr val="00B050"/>
                </a:solidFill>
                <a:latin typeface="Times New Roman" panose="02020603050405020304" pitchFamily="18" charset="0"/>
                <a:cs typeface="Times New Roman" panose="02020603050405020304" pitchFamily="18" charset="0"/>
              </a:rPr>
              <a:t>Certificatul de performanță energetică. Valabilitate. </a:t>
            </a:r>
          </a:p>
        </p:txBody>
      </p:sp>
      <p:sp>
        <p:nvSpPr>
          <p:cNvPr id="3" name="Content Placeholder 2">
            <a:extLst>
              <a:ext uri="{FF2B5EF4-FFF2-40B4-BE49-F238E27FC236}">
                <a16:creationId xmlns:a16="http://schemas.microsoft.com/office/drawing/2014/main" id="{EF329E08-03A0-6DEB-A332-074418472099}"/>
              </a:ext>
            </a:extLst>
          </p:cNvPr>
          <p:cNvSpPr>
            <a:spLocks noGrp="1"/>
          </p:cNvSpPr>
          <p:nvPr>
            <p:ph idx="1"/>
          </p:nvPr>
        </p:nvSpPr>
        <p:spPr>
          <a:xfrm>
            <a:off x="628650" y="1274323"/>
            <a:ext cx="7886700" cy="4902640"/>
          </a:xfrm>
        </p:spPr>
        <p:txBody>
          <a:bodyPr>
            <a:normAutofit/>
          </a:bodyPr>
          <a:lstStyle/>
          <a:p>
            <a:pPr algn="just"/>
            <a:r>
              <a:rPr lang="ro-RO" sz="2000" dirty="0">
                <a:latin typeface="Times New Roman" panose="02020603050405020304" pitchFamily="18" charset="0"/>
                <a:cs typeface="Times New Roman" panose="02020603050405020304" pitchFamily="18" charset="0"/>
              </a:rPr>
              <a:t>Certificatul se elaborează și se eliberează de către auditorul energetic</a:t>
            </a:r>
            <a:r>
              <a:rPr lang="en-US" sz="2000" dirty="0">
                <a:latin typeface="Times New Roman" panose="02020603050405020304" pitchFamily="18" charset="0"/>
                <a:cs typeface="Times New Roman" panose="02020603050405020304" pitchFamily="18" charset="0"/>
              </a:rPr>
              <a:t>, la </a:t>
            </a:r>
            <a:r>
              <a:rPr lang="ro-RO" sz="2000" dirty="0">
                <a:latin typeface="Times New Roman" panose="02020603050405020304" pitchFamily="18" charset="0"/>
                <a:cs typeface="Times New Roman" panose="02020603050405020304" pitchFamily="18" charset="0"/>
              </a:rPr>
              <a:t>solicitarea investitorului/proprietarului/administratorului cădirii.  </a:t>
            </a:r>
          </a:p>
          <a:p>
            <a:pPr algn="just"/>
            <a:r>
              <a:rPr lang="ro-RO" sz="2000" dirty="0">
                <a:latin typeface="Times New Roman" panose="02020603050405020304" pitchFamily="18" charset="0"/>
                <a:cs typeface="Times New Roman" panose="02020603050405020304" pitchFamily="18" charset="0"/>
              </a:rPr>
              <a:t>Valabilitate</a:t>
            </a:r>
            <a:r>
              <a:rPr lang="en-US" sz="2000" dirty="0">
                <a:latin typeface="Times New Roman" panose="02020603050405020304" pitchFamily="18" charset="0"/>
                <a:cs typeface="Times New Roman" panose="02020603050405020304" pitchFamily="18" charset="0"/>
              </a:rPr>
              <a:t>: </a:t>
            </a:r>
            <a:r>
              <a:rPr lang="ro-RO" sz="2000" dirty="0">
                <a:latin typeface="Times New Roman" panose="02020603050405020304" pitchFamily="18" charset="0"/>
                <a:cs typeface="Times New Roman" panose="02020603050405020304" pitchFamily="18" charset="0"/>
              </a:rPr>
              <a:t>10 ani de la data eliberării înscrisă în certificat.</a:t>
            </a:r>
          </a:p>
          <a:p>
            <a:pPr algn="just"/>
            <a:r>
              <a:rPr lang="ro-RO" sz="2000" b="1" u="sng" dirty="0">
                <a:solidFill>
                  <a:srgbClr val="00B050"/>
                </a:solidFill>
                <a:latin typeface="Times New Roman" panose="02020603050405020304" pitchFamily="18" charset="0"/>
                <a:cs typeface="Times New Roman" panose="02020603050405020304" pitchFamily="18" charset="0"/>
              </a:rPr>
              <a:t>Excepție</a:t>
            </a:r>
            <a:r>
              <a:rPr lang="en-US" sz="2000" b="1" u="sng" dirty="0">
                <a:solidFill>
                  <a:srgbClr val="00B050"/>
                </a:solidFill>
                <a:latin typeface="Times New Roman" panose="02020603050405020304" pitchFamily="18" charset="0"/>
                <a:cs typeface="Times New Roman" panose="02020603050405020304" pitchFamily="18" charset="0"/>
              </a:rPr>
              <a:t>: </a:t>
            </a:r>
            <a:r>
              <a:rPr lang="ro-RO" sz="2000" dirty="0">
                <a:latin typeface="Times New Roman" panose="02020603050405020304" pitchFamily="18" charset="0"/>
                <a:cs typeface="Times New Roman" panose="02020603050405020304" pitchFamily="18" charset="0"/>
              </a:rPr>
              <a:t>pentru clădirea/unitatea de clădire la care există certificat, </a:t>
            </a:r>
            <a:r>
              <a:rPr lang="en-US" sz="2000" dirty="0" err="1">
                <a:latin typeface="Times New Roman" panose="02020603050405020304" pitchFamily="18" charset="0"/>
                <a:cs typeface="Times New Roman" panose="02020603050405020304" pitchFamily="18" charset="0"/>
              </a:rPr>
              <a:t>dac</a:t>
            </a:r>
            <a:r>
              <a:rPr lang="ro-RO" sz="2000" dirty="0">
                <a:latin typeface="Times New Roman" panose="02020603050405020304" pitchFamily="18" charset="0"/>
                <a:cs typeface="Times New Roman" panose="02020603050405020304" pitchFamily="18" charset="0"/>
              </a:rPr>
              <a:t>ă se efectuează lucrări de renovare majoră care modifică consumurile energetice ale acesteia. </a:t>
            </a:r>
          </a:p>
          <a:p>
            <a:pPr marL="0" indent="0" algn="just">
              <a:buNone/>
            </a:pPr>
            <a:endParaRPr lang="ro-RO" sz="2000" dirty="0">
              <a:latin typeface="Times New Roman" panose="02020603050405020304" pitchFamily="18" charset="0"/>
              <a:cs typeface="Times New Roman" panose="02020603050405020304" pitchFamily="18" charset="0"/>
            </a:endParaRPr>
          </a:p>
          <a:p>
            <a:pPr algn="just"/>
            <a:r>
              <a:rPr lang="ro-RO" sz="2000" dirty="0">
                <a:latin typeface="Times New Roman" panose="02020603050405020304" pitchFamily="18" charset="0"/>
                <a:cs typeface="Times New Roman" panose="02020603050405020304" pitchFamily="18" charset="0"/>
              </a:rPr>
              <a:t>La încheierea contractului de vânzare, proprietarul are obligația de a transmite certificatul, în original, noului proprietar. </a:t>
            </a:r>
          </a:p>
          <a:p>
            <a:pPr algn="just"/>
            <a:r>
              <a:rPr lang="ro-RO" sz="2000" dirty="0">
                <a:latin typeface="Times New Roman" panose="02020603050405020304" pitchFamily="18" charset="0"/>
                <a:cs typeface="Times New Roman" panose="02020603050405020304" pitchFamily="18" charset="0"/>
              </a:rPr>
              <a:t>Contractele de vânzare încheiate fără respectarea prevederilor privind punerea la dispoziție a certificatului de performanță energetică sunt supuse nulității relative, potrivit prevederilor Codului civil.</a:t>
            </a:r>
          </a:p>
        </p:txBody>
      </p:sp>
    </p:spTree>
    <p:extLst>
      <p:ext uri="{BB962C8B-B14F-4D97-AF65-F5344CB8AC3E}">
        <p14:creationId xmlns:p14="http://schemas.microsoft.com/office/powerpoint/2010/main" val="1658124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534</TotalTime>
  <Words>3216</Words>
  <Application>Microsoft Office PowerPoint</Application>
  <PresentationFormat>On-screen Show (4:3)</PresentationFormat>
  <Paragraphs>158</Paragraphs>
  <Slides>21</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Calibri Light</vt:lpstr>
      <vt:lpstr>Times New Roman</vt:lpstr>
      <vt:lpstr>Verdana</vt:lpstr>
      <vt:lpstr>Office Theme</vt:lpstr>
      <vt:lpstr>POMPE DE CĂLDURĂ</vt:lpstr>
      <vt:lpstr>Cuprins</vt:lpstr>
      <vt:lpstr>I. Cadru legislativ.</vt:lpstr>
      <vt:lpstr>II. Ce este pompa de căldură?</vt:lpstr>
      <vt:lpstr>III. Clasificare. Cum funcționează pompele de căldură?</vt:lpstr>
      <vt:lpstr>IV. Coeficientul de performanță (COP) al pompei de căldură.</vt:lpstr>
      <vt:lpstr>V. Performanța energetică a clădirilor.</vt:lpstr>
      <vt:lpstr>VI. Certificatul de performanță energetică. Definiție. </vt:lpstr>
      <vt:lpstr>VI. Certificatul de performanță energetică. Valabilitate. </vt:lpstr>
      <vt:lpstr>VII. Sisteme alternative pentru creșterea performanței energetice conform Legii 372/2005. </vt:lpstr>
      <vt:lpstr>VIII. Avantajele pompelor de căldură.</vt:lpstr>
      <vt:lpstr>IX. Dezavantajele pompelor de căldură.</vt:lpstr>
      <vt:lpstr>X. Factori legislativi care contribuie la promovarea pompelor de căldură. </vt:lpstr>
      <vt:lpstr>XI. Bariere legislative, administrative sau tehnice în calea implementării sistemelor de pompe de căldură în România. </vt:lpstr>
      <vt:lpstr>XI. Bariere legislative, administrative sau tehnice în calea implementării sistemelor de pompe de căldură în România.  </vt:lpstr>
      <vt:lpstr>XII. Obiectivele UE.</vt:lpstr>
      <vt:lpstr>XII. Obiectivele UE.</vt:lpstr>
      <vt:lpstr>XII. Obiectivele UE.</vt:lpstr>
      <vt:lpstr>XII. Obiectivele UE. Noua Directivă privind eficiența energetică (adoptată în data de 25 iulie 2023).  </vt:lpstr>
      <vt:lpstr>XII. Obiectivele UE. Noua Directivă privind eficiența energetică. Despre pompele de căldură.  </vt:lpstr>
      <vt:lpstr>XIII. Concluzii. Propuneri legislative.</vt:lpstr>
    </vt:vector>
  </TitlesOfParts>
  <Company>Schoenherr Rechtsanwaelte GmbH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Schoenherr Rechtsanwaelte</dc:creator>
  <cp:lastModifiedBy>Simona Gutiu</cp:lastModifiedBy>
  <cp:revision>83</cp:revision>
  <cp:lastPrinted>2023-09-12T06:07:31Z</cp:lastPrinted>
  <dcterms:created xsi:type="dcterms:W3CDTF">2023-09-11T13:30:05Z</dcterms:created>
  <dcterms:modified xsi:type="dcterms:W3CDTF">2023-09-12T09:33:53Z</dcterms:modified>
</cp:coreProperties>
</file>