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1"/>
  </p:sldMasterIdLst>
  <p:notesMasterIdLst>
    <p:notesMasterId r:id="rId17"/>
  </p:notesMasterIdLst>
  <p:handoutMasterIdLst>
    <p:handoutMasterId r:id="rId18"/>
  </p:handoutMasterIdLst>
  <p:sldIdLst>
    <p:sldId id="290" r:id="rId2"/>
    <p:sldId id="304" r:id="rId3"/>
    <p:sldId id="322" r:id="rId4"/>
    <p:sldId id="330" r:id="rId5"/>
    <p:sldId id="343" r:id="rId6"/>
    <p:sldId id="344" r:id="rId7"/>
    <p:sldId id="331" r:id="rId8"/>
    <p:sldId id="323" r:id="rId9"/>
    <p:sldId id="345" r:id="rId10"/>
    <p:sldId id="346" r:id="rId11"/>
    <p:sldId id="347" r:id="rId12"/>
    <p:sldId id="348" r:id="rId13"/>
    <p:sldId id="349" r:id="rId14"/>
    <p:sldId id="333" r:id="rId15"/>
    <p:sldId id="342" r:id="rId16"/>
  </p:sldIdLst>
  <p:sldSz cx="9144000" cy="6858000" type="screen4x3"/>
  <p:notesSz cx="7315200" cy="96012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86" autoAdjust="0"/>
  </p:normalViewPr>
  <p:slideViewPr>
    <p:cSldViewPr>
      <p:cViewPr varScale="1">
        <p:scale>
          <a:sx n="75" d="100"/>
          <a:sy n="75" d="100"/>
        </p:scale>
        <p:origin x="166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pPr>
              <a:defRPr/>
            </a:pPr>
            <a:endParaRPr lang="ro-RO"/>
          </a:p>
        </p:txBody>
      </p:sp>
      <p:sp>
        <p:nvSpPr>
          <p:cNvPr id="76803"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pPr>
              <a:defRPr/>
            </a:pPr>
            <a:endParaRPr lang="ro-RO"/>
          </a:p>
        </p:txBody>
      </p:sp>
      <p:sp>
        <p:nvSpPr>
          <p:cNvPr id="76804"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pPr>
              <a:defRPr/>
            </a:pPr>
            <a:endParaRPr lang="ro-RO"/>
          </a:p>
        </p:txBody>
      </p:sp>
      <p:sp>
        <p:nvSpPr>
          <p:cNvPr id="76805"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pPr>
              <a:defRPr/>
            </a:pPr>
            <a:fld id="{ADF585C7-99B7-456F-BCE1-3D24761E549E}" type="slidenum">
              <a:rPr lang="ro-RO"/>
              <a:pPr>
                <a:defRPr/>
              </a:pPr>
              <a:t>‹#›</a:t>
            </a:fld>
            <a:endParaRPr lang="ro-RO"/>
          </a:p>
        </p:txBody>
      </p:sp>
    </p:spTree>
    <p:extLst>
      <p:ext uri="{BB962C8B-B14F-4D97-AF65-F5344CB8AC3E}">
        <p14:creationId xmlns:p14="http://schemas.microsoft.com/office/powerpoint/2010/main" val="2087449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pPr>
              <a:defRPr/>
            </a:pPr>
            <a:endParaRPr lang="ro-RO"/>
          </a:p>
        </p:txBody>
      </p:sp>
      <p:sp>
        <p:nvSpPr>
          <p:cNvPr id="15363"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pPr>
              <a:defRPr/>
            </a:pPr>
            <a:endParaRPr lang="ro-RO"/>
          </a:p>
        </p:txBody>
      </p:sp>
      <p:sp>
        <p:nvSpPr>
          <p:cNvPr id="1126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ro-RO" noProof="0"/>
              <a:t>Se face clic pentru editarea stilurilor textului Coordonatorului</a:t>
            </a:r>
          </a:p>
          <a:p>
            <a:pPr lvl="1"/>
            <a:r>
              <a:rPr lang="ro-RO" noProof="0"/>
              <a:t>Nivelul secund</a:t>
            </a:r>
          </a:p>
          <a:p>
            <a:pPr lvl="2"/>
            <a:r>
              <a:rPr lang="ro-RO" noProof="0"/>
              <a:t>Al treilea nivel</a:t>
            </a:r>
          </a:p>
          <a:p>
            <a:pPr lvl="3"/>
            <a:r>
              <a:rPr lang="ro-RO" noProof="0"/>
              <a:t>Al patrulea nivel</a:t>
            </a:r>
          </a:p>
          <a:p>
            <a:pPr lvl="4"/>
            <a:r>
              <a:rPr lang="ro-RO" noProof="0"/>
              <a:t>Al cincilea nivel</a:t>
            </a:r>
          </a:p>
        </p:txBody>
      </p:sp>
      <p:sp>
        <p:nvSpPr>
          <p:cNvPr id="15366"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pPr>
              <a:defRPr/>
            </a:pPr>
            <a:endParaRPr lang="ro-RO"/>
          </a:p>
        </p:txBody>
      </p:sp>
      <p:sp>
        <p:nvSpPr>
          <p:cNvPr id="15367"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pPr>
              <a:defRPr/>
            </a:pPr>
            <a:fld id="{9DE659AC-BB67-4DFC-9F9B-B1BB733893A4}" type="slidenum">
              <a:rPr lang="ro-RO"/>
              <a:pPr>
                <a:defRPr/>
              </a:pPr>
              <a:t>‹#›</a:t>
            </a:fld>
            <a:endParaRPr lang="ro-RO"/>
          </a:p>
        </p:txBody>
      </p:sp>
    </p:spTree>
    <p:extLst>
      <p:ext uri="{BB962C8B-B14F-4D97-AF65-F5344CB8AC3E}">
        <p14:creationId xmlns:p14="http://schemas.microsoft.com/office/powerpoint/2010/main" val="2586569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pPr>
              <a:defRPr/>
            </a:pPr>
            <a:endParaRPr lang="ro-RO"/>
          </a:p>
        </p:txBody>
      </p:sp>
      <p:sp>
        <p:nvSpPr>
          <p:cNvPr id="17" name="Footer Placeholder 16"/>
          <p:cNvSpPr>
            <a:spLocks noGrp="1"/>
          </p:cNvSpPr>
          <p:nvPr>
            <p:ph type="ftr" sz="quarter" idx="11"/>
          </p:nvPr>
        </p:nvSpPr>
        <p:spPr/>
        <p:txBody>
          <a:bodyPr/>
          <a:lstStyle/>
          <a:p>
            <a:pPr>
              <a:defRPr/>
            </a:pPr>
            <a:endParaRPr lang="ro-RO"/>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206F6197-C17B-4527-8655-F9790922031F}" type="slidenum">
              <a:rPr lang="ro-RO" smtClean="0"/>
              <a:pPr>
                <a:defRPr/>
              </a:pPr>
              <a:t>‹#›</a:t>
            </a:fld>
            <a:endParaRPr lang="ro-RO"/>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4F480C3E-1AD1-4704-8D5B-B307AD989F23}" type="slidenum">
              <a:rPr lang="ro-RO" smtClean="0"/>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F30D6F66-FEFF-4422-89FE-1F08A85B70BE}" type="slidenum">
              <a:rPr lang="ro-RO" smtClean="0"/>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E62E2836-9A89-4FDC-8318-776FB2F68152}" type="slidenum">
              <a:rPr lang="ro-RO" smtClean="0"/>
              <a:pPr>
                <a:defRPr/>
              </a:pPr>
              <a:t>‹#›</a:t>
            </a:fld>
            <a:endParaRPr lang="ro-RO"/>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a:xfrm>
            <a:off x="800100" y="6172200"/>
            <a:ext cx="4000500" cy="457200"/>
          </a:xfrm>
        </p:spPr>
        <p:txBody>
          <a:bodyPr/>
          <a:lstStyle/>
          <a:p>
            <a:pPr>
              <a:defRPr/>
            </a:pPr>
            <a:endParaRPr lang="ro-RO"/>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2BCBFE82-6D24-4467-8B4F-44E797AE13B4}" type="slidenum">
              <a:rPr lang="ro-RO" smtClean="0"/>
              <a:pPr>
                <a:defRPr/>
              </a:pPr>
              <a:t>‹#›</a:t>
            </a:fld>
            <a:endParaRPr lang="ro-R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219700B4-E321-4A7A-86B1-B25D12E6EA04}" type="slidenum">
              <a:rPr lang="ro-RO" smtClean="0"/>
              <a:pPr>
                <a:defRPr/>
              </a:pPr>
              <a:t>‹#›</a:t>
            </a:fld>
            <a:endParaRPr lang="ro-RO"/>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pPr>
              <a:defRPr/>
            </a:pPr>
            <a:endParaRPr lang="ro-RO"/>
          </a:p>
        </p:txBody>
      </p:sp>
      <p:sp>
        <p:nvSpPr>
          <p:cNvPr id="8" name="Footer Placeholder 7"/>
          <p:cNvSpPr>
            <a:spLocks noGrp="1"/>
          </p:cNvSpPr>
          <p:nvPr>
            <p:ph type="ftr" sz="quarter" idx="11"/>
          </p:nvPr>
        </p:nvSpPr>
        <p:spPr/>
        <p:txBody>
          <a:bodyPr/>
          <a:lstStyle/>
          <a:p>
            <a:pPr>
              <a:defRPr/>
            </a:pPr>
            <a:endParaRPr lang="ro-RO"/>
          </a:p>
        </p:txBody>
      </p:sp>
      <p:sp>
        <p:nvSpPr>
          <p:cNvPr id="9" name="Slide Number Placeholder 8"/>
          <p:cNvSpPr>
            <a:spLocks noGrp="1"/>
          </p:cNvSpPr>
          <p:nvPr>
            <p:ph type="sldNum" sz="quarter" idx="12"/>
          </p:nvPr>
        </p:nvSpPr>
        <p:spPr/>
        <p:txBody>
          <a:bodyPr/>
          <a:lstStyle/>
          <a:p>
            <a:pPr>
              <a:defRPr/>
            </a:pPr>
            <a:fld id="{107B2A64-F3A0-4211-8A4D-7C101886CD08}" type="slidenum">
              <a:rPr lang="ro-RO" smtClean="0"/>
              <a:pPr>
                <a:defRPr/>
              </a:pPr>
              <a:t>‹#›</a:t>
            </a:fld>
            <a:endParaRPr lang="ro-RO"/>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endParaRPr lang="ro-RO"/>
          </a:p>
        </p:txBody>
      </p:sp>
      <p:sp>
        <p:nvSpPr>
          <p:cNvPr id="4" name="Footer Placeholder 3"/>
          <p:cNvSpPr>
            <a:spLocks noGrp="1"/>
          </p:cNvSpPr>
          <p:nvPr>
            <p:ph type="ftr" sz="quarter" idx="11"/>
          </p:nvPr>
        </p:nvSpPr>
        <p:spPr/>
        <p:txBody>
          <a:bodyPr/>
          <a:lstStyle/>
          <a:p>
            <a:pPr>
              <a:defRPr/>
            </a:pPr>
            <a:endParaRPr lang="ro-RO"/>
          </a:p>
        </p:txBody>
      </p:sp>
      <p:sp>
        <p:nvSpPr>
          <p:cNvPr id="5" name="Slide Number Placeholder 4"/>
          <p:cNvSpPr>
            <a:spLocks noGrp="1"/>
          </p:cNvSpPr>
          <p:nvPr>
            <p:ph type="sldNum" sz="quarter" idx="12"/>
          </p:nvPr>
        </p:nvSpPr>
        <p:spPr/>
        <p:txBody>
          <a:bodyPr/>
          <a:lstStyle/>
          <a:p>
            <a:pPr>
              <a:defRPr/>
            </a:pPr>
            <a:fld id="{F5FDC904-F2E1-4444-8CF5-683D3DE785B2}" type="slidenum">
              <a:rPr lang="ro-RO" smtClean="0"/>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o-RO"/>
          </a:p>
        </p:txBody>
      </p:sp>
      <p:sp>
        <p:nvSpPr>
          <p:cNvPr id="3" name="Footer Placeholder 2"/>
          <p:cNvSpPr>
            <a:spLocks noGrp="1"/>
          </p:cNvSpPr>
          <p:nvPr>
            <p:ph type="ftr" sz="quarter" idx="11"/>
          </p:nvPr>
        </p:nvSpPr>
        <p:spPr/>
        <p:txBody>
          <a:bodyPr/>
          <a:lstStyle/>
          <a:p>
            <a:pPr>
              <a:defRPr/>
            </a:pPr>
            <a:endParaRPr lang="ro-RO"/>
          </a:p>
        </p:txBody>
      </p:sp>
      <p:sp>
        <p:nvSpPr>
          <p:cNvPr id="4" name="Slide Number Placeholder 3"/>
          <p:cNvSpPr>
            <a:spLocks noGrp="1"/>
          </p:cNvSpPr>
          <p:nvPr>
            <p:ph type="sldNum" sz="quarter" idx="12"/>
          </p:nvPr>
        </p:nvSpPr>
        <p:spPr/>
        <p:txBody>
          <a:bodyPr/>
          <a:lstStyle/>
          <a:p>
            <a:pPr>
              <a:defRPr/>
            </a:pPr>
            <a:fld id="{07B4BCC5-9B78-4062-8339-5AD5AD05E7CA}" type="slidenum">
              <a:rPr lang="ro-RO" smtClean="0"/>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7A9B3577-9150-4248-8779-F6AFF46B3EF0}" type="slidenum">
              <a:rPr lang="ro-RO" smtClean="0"/>
              <a:pPr>
                <a:defRPr/>
              </a:pPr>
              <a:t>‹#›</a:t>
            </a:fld>
            <a:endParaRPr lang="ro-RO"/>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a:xfrm>
            <a:off x="914400" y="6172200"/>
            <a:ext cx="3886200" cy="457200"/>
          </a:xfrm>
        </p:spPr>
        <p:txBody>
          <a:bodyPr/>
          <a:lstStyle/>
          <a:p>
            <a:pPr>
              <a:defRPr/>
            </a:pPr>
            <a:endParaRPr lang="ro-RO"/>
          </a:p>
        </p:txBody>
      </p:sp>
      <p:sp>
        <p:nvSpPr>
          <p:cNvPr id="7" name="Slide Number Placeholder 6"/>
          <p:cNvSpPr>
            <a:spLocks noGrp="1"/>
          </p:cNvSpPr>
          <p:nvPr>
            <p:ph type="sldNum" sz="quarter" idx="12"/>
          </p:nvPr>
        </p:nvSpPr>
        <p:spPr>
          <a:xfrm>
            <a:off x="146304" y="6208776"/>
            <a:ext cx="457200" cy="457200"/>
          </a:xfrm>
        </p:spPr>
        <p:txBody>
          <a:bodyPr/>
          <a:lstStyle/>
          <a:p>
            <a:pPr>
              <a:defRPr/>
            </a:pPr>
            <a:fld id="{4DEAF4C5-E4FE-4510-BBB7-50547A387FB8}" type="slidenum">
              <a:rPr lang="ro-RO" smtClean="0"/>
              <a:pPr>
                <a:defRPr/>
              </a:pPr>
              <a:t>‹#›</a:t>
            </a:fld>
            <a:endParaRPr lang="ro-RO"/>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ro-RO"/>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ro-RO"/>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2DB4C25B-8C97-4886-B2F4-F476CDCF9510}" type="slidenum">
              <a:rPr lang="ro-RO" smtClean="0"/>
              <a:pPr>
                <a:defRPr/>
              </a:pPr>
              <a:t>‹#›</a:t>
            </a:fld>
            <a:endParaRPr lang="ro-RO"/>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1490008"/>
            <a:ext cx="8496944" cy="1446550"/>
          </a:xfrm>
          <a:prstGeom prst="rect">
            <a:avLst/>
          </a:prstGeom>
          <a:noFill/>
        </p:spPr>
        <p:txBody>
          <a:bodyPr wrap="square" rtlCol="0">
            <a:spAutoFit/>
          </a:bodyPr>
          <a:lstStyle/>
          <a:p>
            <a:pPr algn="ctr"/>
            <a:r>
              <a:rPr lang="en-US" sz="2200" b="1" dirty="0">
                <a:latin typeface="+mn-lt"/>
              </a:rPr>
              <a:t>Attitude of the generation Z regarding integrated technology based on heat pumps, thermal energy storage and smart control systems as a solution to increase energy efficiency and to enable decarbonization in Romania</a:t>
            </a:r>
            <a:endParaRPr lang="en-US" sz="2200" dirty="0"/>
          </a:p>
        </p:txBody>
      </p:sp>
      <p:sp>
        <p:nvSpPr>
          <p:cNvPr id="4" name="TextBox 3"/>
          <p:cNvSpPr txBox="1"/>
          <p:nvPr/>
        </p:nvSpPr>
        <p:spPr>
          <a:xfrm>
            <a:off x="4355976" y="4149080"/>
            <a:ext cx="4320480" cy="1200329"/>
          </a:xfrm>
          <a:prstGeom prst="rect">
            <a:avLst/>
          </a:prstGeom>
          <a:noFill/>
        </p:spPr>
        <p:txBody>
          <a:bodyPr wrap="square" rtlCol="0">
            <a:spAutoFit/>
          </a:bodyPr>
          <a:lstStyle/>
          <a:p>
            <a:pPr algn="r"/>
            <a:r>
              <a:rPr lang="en-US" dirty="0">
                <a:latin typeface="+mn-lt"/>
              </a:rPr>
              <a:t>Simona Irina GOIA, Associate Professor, PhD.</a:t>
            </a:r>
          </a:p>
          <a:p>
            <a:pPr algn="r"/>
            <a:r>
              <a:rPr lang="en-US" dirty="0">
                <a:latin typeface="+mn-lt"/>
              </a:rPr>
              <a:t>Bucharest University of Economic Studies </a:t>
            </a:r>
            <a:endParaRPr lang="en-US" dirty="0"/>
          </a:p>
          <a:p>
            <a:endParaRPr lang="en-US" dirty="0"/>
          </a:p>
          <a:p>
            <a:endParaRPr 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79512" y="-61684"/>
            <a:ext cx="8229600" cy="714380"/>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pic>
        <p:nvPicPr>
          <p:cNvPr id="2" name="Picture 1">
            <a:extLst>
              <a:ext uri="{FF2B5EF4-FFF2-40B4-BE49-F238E27FC236}">
                <a16:creationId xmlns:a16="http://schemas.microsoft.com/office/drawing/2014/main" id="{2215890E-2B47-463E-89B6-A8FB736E14FA}"/>
              </a:ext>
            </a:extLst>
          </p:cNvPr>
          <p:cNvPicPr>
            <a:picLocks noChangeAspect="1"/>
          </p:cNvPicPr>
          <p:nvPr/>
        </p:nvPicPr>
        <p:blipFill>
          <a:blip r:embed="rId2"/>
          <a:stretch>
            <a:fillRect/>
          </a:stretch>
        </p:blipFill>
        <p:spPr>
          <a:xfrm>
            <a:off x="467544" y="636072"/>
            <a:ext cx="5052077" cy="5907416"/>
          </a:xfrm>
          <a:prstGeom prst="rect">
            <a:avLst/>
          </a:prstGeom>
        </p:spPr>
      </p:pic>
      <p:sp>
        <p:nvSpPr>
          <p:cNvPr id="4" name="TextBox 3">
            <a:extLst>
              <a:ext uri="{FF2B5EF4-FFF2-40B4-BE49-F238E27FC236}">
                <a16:creationId xmlns:a16="http://schemas.microsoft.com/office/drawing/2014/main" id="{8710FC3E-E04A-4883-A3C2-F5FADF56623F}"/>
              </a:ext>
            </a:extLst>
          </p:cNvPr>
          <p:cNvSpPr txBox="1"/>
          <p:nvPr/>
        </p:nvSpPr>
        <p:spPr>
          <a:xfrm>
            <a:off x="5076056" y="1196752"/>
            <a:ext cx="3600400" cy="4524315"/>
          </a:xfrm>
          <a:prstGeom prst="rect">
            <a:avLst/>
          </a:prstGeom>
          <a:noFill/>
        </p:spPr>
        <p:txBody>
          <a:bodyPr wrap="square" rtlCol="0">
            <a:spAutoFit/>
          </a:bodyPr>
          <a:lstStyle/>
          <a:p>
            <a:pPr algn="just"/>
            <a:r>
              <a:rPr lang="en-US" sz="1600" dirty="0">
                <a:latin typeface="+mn-lt"/>
              </a:rPr>
              <a:t>-	</a:t>
            </a:r>
            <a:r>
              <a:rPr lang="en-US" sz="1600" b="1" dirty="0">
                <a:latin typeface="+mn-lt"/>
              </a:rPr>
              <a:t>No statistical significant differences were found between the means of multiple groups considering area of residence, age, income level, the size of the dwelling, level of experience in the field of energy</a:t>
            </a:r>
            <a:r>
              <a:rPr lang="en-US" sz="1600" dirty="0">
                <a:latin typeface="+mn-lt"/>
              </a:rPr>
              <a:t>.</a:t>
            </a:r>
          </a:p>
          <a:p>
            <a:pPr algn="just"/>
            <a:r>
              <a:rPr lang="en-US" sz="1600" dirty="0">
                <a:latin typeface="+mn-lt"/>
              </a:rPr>
              <a:t>-	</a:t>
            </a:r>
            <a:r>
              <a:rPr lang="en-US" sz="1600" b="1" dirty="0">
                <a:latin typeface="+mn-lt"/>
              </a:rPr>
              <a:t>Statistical significant differences exist between the means of different groups of respondents according to their gender </a:t>
            </a:r>
            <a:r>
              <a:rPr lang="en-US" sz="1600" dirty="0">
                <a:latin typeface="+mn-lt"/>
              </a:rPr>
              <a:t>(see Table 2) and </a:t>
            </a:r>
            <a:r>
              <a:rPr lang="en-US" sz="1600" b="1" dirty="0">
                <a:latin typeface="+mn-lt"/>
              </a:rPr>
              <a:t>education level</a:t>
            </a:r>
            <a:r>
              <a:rPr lang="en-US" sz="1600" dirty="0">
                <a:latin typeface="+mn-lt"/>
              </a:rPr>
              <a:t>: PhD holders, postgraduate studies degree holders and Master’s programs graduates exhibit the highest mean for the attitude, namely: PhD- 4,63, postgraduate studies- 4,44 and Master’s graduates- 4,36. Therefore, the higher the level of instruction, the higher also the interest for sustainable energy and decarbonization. </a:t>
            </a:r>
            <a:endParaRPr lang="ro-RO" dirty="0"/>
          </a:p>
        </p:txBody>
      </p:sp>
    </p:spTree>
    <p:extLst>
      <p:ext uri="{BB962C8B-B14F-4D97-AF65-F5344CB8AC3E}">
        <p14:creationId xmlns:p14="http://schemas.microsoft.com/office/powerpoint/2010/main" val="418040114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16632"/>
            <a:ext cx="8229600" cy="714380"/>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sp>
        <p:nvSpPr>
          <p:cNvPr id="3" name="TextBox 2">
            <a:extLst>
              <a:ext uri="{FF2B5EF4-FFF2-40B4-BE49-F238E27FC236}">
                <a16:creationId xmlns:a16="http://schemas.microsoft.com/office/drawing/2014/main" id="{58AD7402-852E-401A-88ED-FBDFCBE95039}"/>
              </a:ext>
            </a:extLst>
          </p:cNvPr>
          <p:cNvSpPr txBox="1"/>
          <p:nvPr/>
        </p:nvSpPr>
        <p:spPr>
          <a:xfrm>
            <a:off x="395536" y="1268760"/>
            <a:ext cx="8064896" cy="2308324"/>
          </a:xfrm>
          <a:prstGeom prst="rect">
            <a:avLst/>
          </a:prstGeom>
          <a:noFill/>
        </p:spPr>
        <p:txBody>
          <a:bodyPr wrap="square" rtlCol="0">
            <a:spAutoFit/>
          </a:bodyPr>
          <a:lstStyle/>
          <a:p>
            <a:pPr marL="285750" indent="-285750" algn="just">
              <a:buFontTx/>
              <a:buChar char="-"/>
            </a:pPr>
            <a:r>
              <a:rPr lang="en-US" dirty="0">
                <a:latin typeface="+mn-lt"/>
              </a:rPr>
              <a:t>In order to identify and highlight the factors that might influence respondents’ attitude towards green energy use and decarbonization, </a:t>
            </a:r>
            <a:r>
              <a:rPr lang="en-US" b="1" dirty="0">
                <a:latin typeface="+mn-lt"/>
              </a:rPr>
              <a:t>Factor Analysis based on Principal Component Analysis (PCA) Extraction Method with Varimax with Kaiser Normalization rotation </a:t>
            </a:r>
            <a:r>
              <a:rPr lang="en-US" dirty="0">
                <a:latin typeface="+mn-lt"/>
              </a:rPr>
              <a:t>was deployed;</a:t>
            </a:r>
          </a:p>
          <a:p>
            <a:pPr marL="285750" indent="-285750" algn="just">
              <a:buFontTx/>
              <a:buChar char="-"/>
            </a:pPr>
            <a:r>
              <a:rPr lang="en-US" dirty="0">
                <a:latin typeface="+mn-lt"/>
              </a:rPr>
              <a:t>We want to discover </a:t>
            </a:r>
            <a:r>
              <a:rPr lang="en-US" b="1" dirty="0">
                <a:latin typeface="+mn-lt"/>
              </a:rPr>
              <a:t>towards which main ideas (latent variables) lead the 27 items of the questionnaire about attitudes and perceptions related to sustainable sources of energies and reduction of carbon footprint</a:t>
            </a:r>
            <a:r>
              <a:rPr lang="en-US" dirty="0">
                <a:latin typeface="+mn-lt"/>
              </a:rPr>
              <a:t>, items measured on the Likert scale from 1 to 5. </a:t>
            </a:r>
            <a:endParaRPr lang="ro-RO" dirty="0">
              <a:latin typeface="+mn-lt"/>
            </a:endParaRPr>
          </a:p>
        </p:txBody>
      </p:sp>
      <p:pic>
        <p:nvPicPr>
          <p:cNvPr id="5" name="Picture 4">
            <a:extLst>
              <a:ext uri="{FF2B5EF4-FFF2-40B4-BE49-F238E27FC236}">
                <a16:creationId xmlns:a16="http://schemas.microsoft.com/office/drawing/2014/main" id="{241AC20F-B543-4D10-8730-26FBF97A289F}"/>
              </a:ext>
            </a:extLst>
          </p:cNvPr>
          <p:cNvPicPr>
            <a:picLocks noChangeAspect="1"/>
          </p:cNvPicPr>
          <p:nvPr/>
        </p:nvPicPr>
        <p:blipFill>
          <a:blip r:embed="rId2"/>
          <a:stretch>
            <a:fillRect/>
          </a:stretch>
        </p:blipFill>
        <p:spPr>
          <a:xfrm>
            <a:off x="971600" y="4055590"/>
            <a:ext cx="5729478" cy="1681734"/>
          </a:xfrm>
          <a:prstGeom prst="rect">
            <a:avLst/>
          </a:prstGeom>
        </p:spPr>
      </p:pic>
    </p:spTree>
    <p:extLst>
      <p:ext uri="{BB962C8B-B14F-4D97-AF65-F5344CB8AC3E}">
        <p14:creationId xmlns:p14="http://schemas.microsoft.com/office/powerpoint/2010/main" val="100725950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241256"/>
            <a:ext cx="7560840" cy="504056"/>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graphicFrame>
        <p:nvGraphicFramePr>
          <p:cNvPr id="9" name="Table 8">
            <a:extLst>
              <a:ext uri="{FF2B5EF4-FFF2-40B4-BE49-F238E27FC236}">
                <a16:creationId xmlns:a16="http://schemas.microsoft.com/office/drawing/2014/main" id="{C7CBEDF0-CDE9-40AB-B898-FC1120A4EFE5}"/>
              </a:ext>
            </a:extLst>
          </p:cNvPr>
          <p:cNvGraphicFramePr>
            <a:graphicFrameLocks noGrp="1"/>
          </p:cNvGraphicFramePr>
          <p:nvPr>
            <p:extLst>
              <p:ext uri="{D42A27DB-BD31-4B8C-83A1-F6EECF244321}">
                <p14:modId xmlns:p14="http://schemas.microsoft.com/office/powerpoint/2010/main" val="1316276735"/>
              </p:ext>
            </p:extLst>
          </p:nvPr>
        </p:nvGraphicFramePr>
        <p:xfrm>
          <a:off x="539552" y="1043858"/>
          <a:ext cx="4464497" cy="4770283"/>
        </p:xfrm>
        <a:graphic>
          <a:graphicData uri="http://schemas.openxmlformats.org/drawingml/2006/table">
            <a:tbl>
              <a:tblPr/>
              <a:tblGrid>
                <a:gridCol w="2804968">
                  <a:extLst>
                    <a:ext uri="{9D8B030D-6E8A-4147-A177-3AD203B41FA5}">
                      <a16:colId xmlns:a16="http://schemas.microsoft.com/office/drawing/2014/main" val="2944251058"/>
                    </a:ext>
                  </a:extLst>
                </a:gridCol>
                <a:gridCol w="281042">
                  <a:extLst>
                    <a:ext uri="{9D8B030D-6E8A-4147-A177-3AD203B41FA5}">
                      <a16:colId xmlns:a16="http://schemas.microsoft.com/office/drawing/2014/main" val="3033991214"/>
                    </a:ext>
                  </a:extLst>
                </a:gridCol>
                <a:gridCol w="350806">
                  <a:extLst>
                    <a:ext uri="{9D8B030D-6E8A-4147-A177-3AD203B41FA5}">
                      <a16:colId xmlns:a16="http://schemas.microsoft.com/office/drawing/2014/main" val="2634733149"/>
                    </a:ext>
                  </a:extLst>
                </a:gridCol>
                <a:gridCol w="350806">
                  <a:extLst>
                    <a:ext uri="{9D8B030D-6E8A-4147-A177-3AD203B41FA5}">
                      <a16:colId xmlns:a16="http://schemas.microsoft.com/office/drawing/2014/main" val="1090796236"/>
                    </a:ext>
                  </a:extLst>
                </a:gridCol>
                <a:gridCol w="225625">
                  <a:extLst>
                    <a:ext uri="{9D8B030D-6E8A-4147-A177-3AD203B41FA5}">
                      <a16:colId xmlns:a16="http://schemas.microsoft.com/office/drawing/2014/main" val="827567906"/>
                    </a:ext>
                  </a:extLst>
                </a:gridCol>
                <a:gridCol w="225625">
                  <a:extLst>
                    <a:ext uri="{9D8B030D-6E8A-4147-A177-3AD203B41FA5}">
                      <a16:colId xmlns:a16="http://schemas.microsoft.com/office/drawing/2014/main" val="2913290186"/>
                    </a:ext>
                  </a:extLst>
                </a:gridCol>
                <a:gridCol w="225625">
                  <a:extLst>
                    <a:ext uri="{9D8B030D-6E8A-4147-A177-3AD203B41FA5}">
                      <a16:colId xmlns:a16="http://schemas.microsoft.com/office/drawing/2014/main" val="2168088594"/>
                    </a:ext>
                  </a:extLst>
                </a:gridCol>
              </a:tblGrid>
              <a:tr h="88835">
                <a:tc gridSpan="7">
                  <a:txBody>
                    <a:bodyPr/>
                    <a:lstStyle/>
                    <a:p>
                      <a:pPr algn="ct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Rotated Component Matrix</a:t>
                      </a:r>
                      <a:r>
                        <a:rPr lang="en-US" sz="600" b="1" baseline="30000">
                          <a:solidFill>
                            <a:srgbClr val="000000"/>
                          </a:solidFill>
                          <a:effectLst/>
                          <a:latin typeface="Calibri" panose="020F0502020204030204" pitchFamily="34" charset="0"/>
                          <a:ea typeface="Calibri" panose="020F0502020204030204" pitchFamily="34" charset="0"/>
                          <a:cs typeface="Calibri" panose="020F0502020204030204" pitchFamily="34" charset="0"/>
                        </a:rPr>
                        <a:t>a</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1764155512"/>
                  </a:ext>
                </a:extLst>
              </a:tr>
              <a:tr h="88835">
                <a:tc rowSpan="2">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6">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Component</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2790506750"/>
                  </a:ext>
                </a:extLst>
              </a:tr>
              <a:tr h="88835">
                <a:tc vMerge="1">
                  <a:txBody>
                    <a:bodyPr/>
                    <a:lstStyle/>
                    <a:p>
                      <a:endParaRPr lang="ro-RO"/>
                    </a:p>
                  </a:txBody>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PCA6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60250570"/>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regarding the existing legal regulations concerning the installation and use of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,793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,137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541145912"/>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about the cost of other smart control systems that can be connected with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,730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,248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2000512"/>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about the cost of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,720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,253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,220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188667283"/>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Technical information about the energy efficiency of the heat pump</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,714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,243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,140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,088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237283933"/>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about the savings that can be obtained by installing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,707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,221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,052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,264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837144195"/>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about companies that sell and install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,704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,166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,056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-,008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173529097"/>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Studies on various types of heat pumps highlighting their advantages and disadvantages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,692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,249</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311846591"/>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Information about reducing CO2 and other gas emissions by using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,611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,248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,294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,325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-,137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718751138"/>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Replacing heating equipment with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,202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,794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,034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,083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142061689"/>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Replacement of air conditioning equipment for cooling with heat pumps (also used for heating)</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,765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,146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,099</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,140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192409414"/>
                  </a:ext>
                </a:extLst>
              </a:tr>
              <a:tr h="274707">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Implementing a national financing programme to replace the current heating systems with more efficient ones such as the latest generation of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,317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,604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,162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,051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,272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371849602"/>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Energy storage using batteries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,211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,570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,183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-,134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78083224"/>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Energy production with photovoltaic panels and introduction of smart monitoring and control systems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,212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,484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,183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,416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339493043"/>
                  </a:ext>
                </a:extLst>
              </a:tr>
              <a:tr h="274707">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Facilities for educating and training citizens on energy management (energy efficiency, renewable energy sources, metering, heat pumps).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,281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,716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,211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,030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225337762"/>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Fiscal regulations (tax deductions, incentives, etc.) to stimulate the reduction of energy consumption and/or carbon emissions.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,224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,706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-,041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,150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945892788"/>
                  </a:ext>
                </a:extLst>
              </a:tr>
              <a:tr h="274707">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Plans/strategies at the level of the property owners association/local government to manage energy consumption in the medium and long term.</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,307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,686</a:t>
                      </a:r>
                      <a:endParaRPr lang="ro-R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658854883"/>
                  </a:ext>
                </a:extLst>
              </a:tr>
              <a:tr h="274707">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Various sources of financing (European funds, local public administration, state budget, private investment funds etc.) for heat pumps, thermal energy storage systems, smart control systems.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,254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,342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,600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,013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,210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672967879"/>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Your availability for the establishment/ voluntary association in a citizens' energy community.</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,116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,354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,410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,003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,175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375131635"/>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Lack of specialists in the energy field</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,048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,115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,808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-,031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,052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994453941"/>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Lack of consumer awareness and education in the energy field</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,227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,109</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,271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,667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-,021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258145087"/>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Poor infrastructure for energy distribution</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,104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,208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,603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,331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,129</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093014411"/>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Lack of funding</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,078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,485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,390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,203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154889241"/>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Bureaucracy</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,080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,814</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,111</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418779363"/>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Poor legislation (including local public policies)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,253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-,025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,140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,182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,780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,086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526980726"/>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Lack of fiscal facilities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,137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,197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,463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,537</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0DC84"/>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,053</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622970296"/>
                  </a:ext>
                </a:extLst>
              </a:tr>
              <a:tr h="181771">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Replacement of windows and exterior doors that do not have thermal insulation</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,205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,148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,066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,085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,122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,826</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70DC84"/>
                    </a:solidFill>
                  </a:tcPr>
                </a:tc>
                <a:extLst>
                  <a:ext uri="{0D108BD9-81ED-4DB2-BD59-A6C34878D82A}">
                    <a16:rowId xmlns:a16="http://schemas.microsoft.com/office/drawing/2014/main" val="1214449366"/>
                  </a:ext>
                </a:extLst>
              </a:tr>
              <a:tr h="88835">
                <a:tc>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Insulating the external surface of buildings</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,252</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,118</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,215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,090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,160</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ct val="107000"/>
                        </a:lnSpc>
                        <a:spcAft>
                          <a:spcPts val="0"/>
                        </a:spcAft>
                      </a:pPr>
                      <a:r>
                        <a:rPr lang="en-US" sz="600" b="1">
                          <a:solidFill>
                            <a:srgbClr val="000000"/>
                          </a:solidFill>
                          <a:effectLst/>
                          <a:latin typeface="Calibri" panose="020F0502020204030204" pitchFamily="34" charset="0"/>
                          <a:ea typeface="Calibri" panose="020F0502020204030204" pitchFamily="34" charset="0"/>
                          <a:cs typeface="Calibri" panose="020F0502020204030204" pitchFamily="34" charset="0"/>
                        </a:rPr>
                        <a:t>,815</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70DC84"/>
                    </a:solidFill>
                  </a:tcPr>
                </a:tc>
                <a:extLst>
                  <a:ext uri="{0D108BD9-81ED-4DB2-BD59-A6C34878D82A}">
                    <a16:rowId xmlns:a16="http://schemas.microsoft.com/office/drawing/2014/main" val="3136730408"/>
                  </a:ext>
                </a:extLst>
              </a:tr>
              <a:tr h="181771">
                <a:tc gridSpan="7">
                  <a:txBody>
                    <a:bodyPr/>
                    <a:lstStyle/>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Extraction Method: Principal Component Analysis. </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600">
                          <a:solidFill>
                            <a:srgbClr val="000000"/>
                          </a:solidFill>
                          <a:effectLst/>
                          <a:latin typeface="Calibri" panose="020F0502020204030204" pitchFamily="34" charset="0"/>
                          <a:ea typeface="Calibri" panose="020F0502020204030204" pitchFamily="34" charset="0"/>
                          <a:cs typeface="Calibri" panose="020F0502020204030204" pitchFamily="34" charset="0"/>
                        </a:rPr>
                        <a:t> Rotation Method: Varimax with Kaiser Normalization.</a:t>
                      </a:r>
                      <a:endParaRPr lang="ro-RO"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149521369"/>
                  </a:ext>
                </a:extLst>
              </a:tr>
              <a:tr h="88835">
                <a:tc gridSpan="7">
                  <a:txBody>
                    <a:bodyPr/>
                    <a:lstStyle/>
                    <a:p>
                      <a:pPr>
                        <a:lnSpc>
                          <a:spcPct val="107000"/>
                        </a:lnSpc>
                        <a:spcAft>
                          <a:spcPts val="0"/>
                        </a:spcAft>
                      </a:pPr>
                      <a:r>
                        <a:rPr lang="en-US" sz="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 Rotation converged in 7 iterations.</a:t>
                      </a:r>
                      <a:endParaRPr lang="ro-R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a:noFill/>
                    </a:lnB>
                    <a:solidFill>
                      <a:srgbClr val="FFFFFF"/>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3638693338"/>
                  </a:ext>
                </a:extLst>
              </a:tr>
            </a:tbl>
          </a:graphicData>
        </a:graphic>
      </p:graphicFrame>
      <p:sp>
        <p:nvSpPr>
          <p:cNvPr id="11" name="TextBox 10">
            <a:extLst>
              <a:ext uri="{FF2B5EF4-FFF2-40B4-BE49-F238E27FC236}">
                <a16:creationId xmlns:a16="http://schemas.microsoft.com/office/drawing/2014/main" id="{6A3EDB97-B30A-48C5-8B34-1E161D1EB57A}"/>
              </a:ext>
            </a:extLst>
          </p:cNvPr>
          <p:cNvSpPr txBox="1"/>
          <p:nvPr/>
        </p:nvSpPr>
        <p:spPr>
          <a:xfrm>
            <a:off x="539552" y="692696"/>
            <a:ext cx="3672408" cy="288032"/>
          </a:xfrm>
          <a:prstGeom prst="rect">
            <a:avLst/>
          </a:prstGeom>
          <a:noFill/>
        </p:spPr>
        <p:txBody>
          <a:bodyPr wrap="square" rtlCol="0">
            <a:spAutoFit/>
          </a:bodyPr>
          <a:lstStyle/>
          <a:p>
            <a:r>
              <a:rPr lang="fr-FR" sz="1200" dirty="0">
                <a:latin typeface="+mn-lt"/>
              </a:rPr>
              <a:t>Table 4: Principal Component </a:t>
            </a:r>
            <a:r>
              <a:rPr lang="fr-FR" sz="1200" dirty="0" err="1">
                <a:latin typeface="+mn-lt"/>
              </a:rPr>
              <a:t>Analysis</a:t>
            </a:r>
            <a:r>
              <a:rPr lang="fr-FR" sz="1200" dirty="0">
                <a:latin typeface="+mn-lt"/>
              </a:rPr>
              <a:t> </a:t>
            </a:r>
            <a:endParaRPr lang="ro-RO" sz="1200" dirty="0">
              <a:latin typeface="+mn-lt"/>
            </a:endParaRPr>
          </a:p>
        </p:txBody>
      </p:sp>
      <p:sp>
        <p:nvSpPr>
          <p:cNvPr id="12" name="TextBox 11">
            <a:extLst>
              <a:ext uri="{FF2B5EF4-FFF2-40B4-BE49-F238E27FC236}">
                <a16:creationId xmlns:a16="http://schemas.microsoft.com/office/drawing/2014/main" id="{1CC8E36B-AFCE-469B-B67C-C2912957BF2C}"/>
              </a:ext>
            </a:extLst>
          </p:cNvPr>
          <p:cNvSpPr txBox="1"/>
          <p:nvPr/>
        </p:nvSpPr>
        <p:spPr>
          <a:xfrm>
            <a:off x="5220072" y="1196752"/>
            <a:ext cx="3672408" cy="3139321"/>
          </a:xfrm>
          <a:prstGeom prst="rect">
            <a:avLst/>
          </a:prstGeom>
          <a:noFill/>
        </p:spPr>
        <p:txBody>
          <a:bodyPr wrap="square" rtlCol="0">
            <a:spAutoFit/>
          </a:bodyPr>
          <a:lstStyle/>
          <a:p>
            <a:pPr algn="just"/>
            <a:r>
              <a:rPr lang="en-GB" dirty="0">
                <a:latin typeface="+mn-lt"/>
              </a:rPr>
              <a:t>PCA 1- Information</a:t>
            </a:r>
          </a:p>
          <a:p>
            <a:pPr algn="just"/>
            <a:r>
              <a:rPr lang="en-GB" dirty="0">
                <a:latin typeface="+mn-lt"/>
              </a:rPr>
              <a:t>PCA 2- Modern measures for improving energy efficiency</a:t>
            </a:r>
          </a:p>
          <a:p>
            <a:pPr algn="just"/>
            <a:r>
              <a:rPr lang="en-US" dirty="0">
                <a:latin typeface="+mn-lt"/>
              </a:rPr>
              <a:t>PCA 3 –Drivers for improving energy efficiency</a:t>
            </a:r>
          </a:p>
          <a:p>
            <a:pPr algn="just"/>
            <a:r>
              <a:rPr lang="ro-RO" dirty="0">
                <a:latin typeface="+mn-lt"/>
              </a:rPr>
              <a:t>PCA 4- Obstacles against improving energy efficiency</a:t>
            </a:r>
            <a:endParaRPr lang="en-US" dirty="0">
              <a:latin typeface="+mn-lt"/>
            </a:endParaRPr>
          </a:p>
          <a:p>
            <a:pPr algn="just"/>
            <a:r>
              <a:rPr lang="en-US" dirty="0">
                <a:latin typeface="+mn-lt"/>
              </a:rPr>
              <a:t>PCA 5- Bureaucracy and legislation</a:t>
            </a:r>
          </a:p>
          <a:p>
            <a:pPr algn="just"/>
            <a:r>
              <a:rPr lang="en-US" dirty="0">
                <a:latin typeface="+mn-lt"/>
              </a:rPr>
              <a:t>PCA6- Traditional measures for improving energy efficiency </a:t>
            </a:r>
          </a:p>
          <a:p>
            <a:endParaRPr lang="ro-RO" dirty="0">
              <a:latin typeface="+mn-lt"/>
            </a:endParaRPr>
          </a:p>
        </p:txBody>
      </p:sp>
      <p:pic>
        <p:nvPicPr>
          <p:cNvPr id="13" name="Picture 12">
            <a:extLst>
              <a:ext uri="{FF2B5EF4-FFF2-40B4-BE49-F238E27FC236}">
                <a16:creationId xmlns:a16="http://schemas.microsoft.com/office/drawing/2014/main" id="{A11326D2-A864-4520-81B5-BA078CFE9971}"/>
              </a:ext>
            </a:extLst>
          </p:cNvPr>
          <p:cNvPicPr>
            <a:picLocks noChangeAspect="1"/>
          </p:cNvPicPr>
          <p:nvPr/>
        </p:nvPicPr>
        <p:blipFill>
          <a:blip r:embed="rId2"/>
          <a:stretch>
            <a:fillRect/>
          </a:stretch>
        </p:blipFill>
        <p:spPr>
          <a:xfrm>
            <a:off x="5076056" y="4339178"/>
            <a:ext cx="5729478" cy="1322070"/>
          </a:xfrm>
          <a:prstGeom prst="rect">
            <a:avLst/>
          </a:prstGeom>
        </p:spPr>
      </p:pic>
    </p:spTree>
    <p:extLst>
      <p:ext uri="{BB962C8B-B14F-4D97-AF65-F5344CB8AC3E}">
        <p14:creationId xmlns:p14="http://schemas.microsoft.com/office/powerpoint/2010/main" val="176769251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260648"/>
            <a:ext cx="7560840" cy="432048"/>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pic>
        <p:nvPicPr>
          <p:cNvPr id="2" name="Picture 1">
            <a:extLst>
              <a:ext uri="{FF2B5EF4-FFF2-40B4-BE49-F238E27FC236}">
                <a16:creationId xmlns:a16="http://schemas.microsoft.com/office/drawing/2014/main" id="{BE6196DD-3931-44A9-B81F-EE7410C1241D}"/>
              </a:ext>
            </a:extLst>
          </p:cNvPr>
          <p:cNvPicPr>
            <a:picLocks noChangeAspect="1"/>
          </p:cNvPicPr>
          <p:nvPr/>
        </p:nvPicPr>
        <p:blipFill>
          <a:blip r:embed="rId2"/>
          <a:stretch>
            <a:fillRect/>
          </a:stretch>
        </p:blipFill>
        <p:spPr>
          <a:xfrm>
            <a:off x="611560" y="620688"/>
            <a:ext cx="5729478" cy="5900166"/>
          </a:xfrm>
          <a:prstGeom prst="rect">
            <a:avLst/>
          </a:prstGeom>
        </p:spPr>
      </p:pic>
      <p:sp>
        <p:nvSpPr>
          <p:cNvPr id="3" name="TextBox 2">
            <a:extLst>
              <a:ext uri="{FF2B5EF4-FFF2-40B4-BE49-F238E27FC236}">
                <a16:creationId xmlns:a16="http://schemas.microsoft.com/office/drawing/2014/main" id="{89AD63DB-12FD-4647-89CF-AFEB39D85343}"/>
              </a:ext>
            </a:extLst>
          </p:cNvPr>
          <p:cNvSpPr txBox="1"/>
          <p:nvPr/>
        </p:nvSpPr>
        <p:spPr>
          <a:xfrm>
            <a:off x="5724128" y="908720"/>
            <a:ext cx="3240360" cy="3600986"/>
          </a:xfrm>
          <a:prstGeom prst="rect">
            <a:avLst/>
          </a:prstGeom>
          <a:noFill/>
        </p:spPr>
        <p:txBody>
          <a:bodyPr wrap="square" rtlCol="0">
            <a:spAutoFit/>
          </a:bodyPr>
          <a:lstStyle/>
          <a:p>
            <a:pPr marL="171450" indent="-171450" algn="just">
              <a:buClr>
                <a:srgbClr val="C00000"/>
              </a:buClr>
              <a:buFont typeface="Wingdings" panose="05000000000000000000" pitchFamily="2" charset="2"/>
              <a:buChar char="§"/>
            </a:pPr>
            <a:r>
              <a:rPr lang="en-US" sz="1200" dirty="0">
                <a:latin typeface="+mn-lt"/>
              </a:rPr>
              <a:t>The selected factors can explain 32% of the variation in the attitude;</a:t>
            </a:r>
          </a:p>
          <a:p>
            <a:pPr marL="171450" indent="-171450" algn="just">
              <a:buClr>
                <a:srgbClr val="C00000"/>
              </a:buClr>
              <a:buFont typeface="Wingdings" panose="05000000000000000000" pitchFamily="2" charset="2"/>
              <a:buChar char="§"/>
            </a:pPr>
            <a:r>
              <a:rPr lang="en-US" sz="1200" dirty="0">
                <a:latin typeface="+mn-lt"/>
              </a:rPr>
              <a:t>PCA4- Obstacles against improving energy efficiency and PCA5- Bureaucracy and legislation are not statistically significant (p value &gt; 0,05);</a:t>
            </a:r>
          </a:p>
          <a:p>
            <a:pPr marL="171450" indent="-171450" algn="just">
              <a:buClr>
                <a:srgbClr val="C00000"/>
              </a:buClr>
              <a:buFont typeface="Wingdings" panose="05000000000000000000" pitchFamily="2" charset="2"/>
              <a:buChar char="§"/>
            </a:pPr>
            <a:r>
              <a:rPr lang="en-US" sz="1200" dirty="0">
                <a:latin typeface="+mn-lt"/>
              </a:rPr>
              <a:t>PCA 3 –Drivers for improving energy efficiency is the factor with the largest influence on the attitude regarding energy efficiency and decarbonization;</a:t>
            </a:r>
          </a:p>
          <a:p>
            <a:pPr marL="171450" indent="-171450" algn="just">
              <a:buClr>
                <a:srgbClr val="C00000"/>
              </a:buClr>
              <a:buFont typeface="Wingdings" panose="05000000000000000000" pitchFamily="2" charset="2"/>
              <a:buChar char="§"/>
            </a:pPr>
            <a:r>
              <a:rPr lang="en-US" sz="1200" dirty="0">
                <a:latin typeface="+mn-lt"/>
              </a:rPr>
              <a:t>PCA6- Traditional measures for improving energy efficiency exerts a moderate influence on the attitude;</a:t>
            </a:r>
          </a:p>
          <a:p>
            <a:pPr marL="171450" indent="-171450" algn="just">
              <a:buClr>
                <a:srgbClr val="C00000"/>
              </a:buClr>
              <a:buFont typeface="Wingdings" panose="05000000000000000000" pitchFamily="2" charset="2"/>
              <a:buChar char="§"/>
            </a:pPr>
            <a:r>
              <a:rPr lang="en-US" sz="1200" dirty="0">
                <a:latin typeface="+mn-lt"/>
              </a:rPr>
              <a:t>The attitude is influenced to a smaller extent by PCA 1- Information (B= 0,164) and PCA 2- Modern measures for improving energy efficiency (B=0,145).</a:t>
            </a:r>
          </a:p>
          <a:p>
            <a:pPr algn="just"/>
            <a:endParaRPr lang="en-US" sz="1200" dirty="0">
              <a:latin typeface="+mn-lt"/>
            </a:endParaRPr>
          </a:p>
          <a:p>
            <a:pPr algn="just"/>
            <a:endParaRPr lang="en-US" sz="1200" dirty="0">
              <a:latin typeface="+mn-lt"/>
            </a:endParaRPr>
          </a:p>
          <a:p>
            <a:pPr algn="just"/>
            <a:endParaRPr lang="en-US" sz="1200" dirty="0">
              <a:latin typeface="+mn-lt"/>
            </a:endParaRPr>
          </a:p>
          <a:p>
            <a:pPr algn="just"/>
            <a:endParaRPr lang="ro-RO" sz="1200" dirty="0">
              <a:latin typeface="+mn-lt"/>
            </a:endParaRPr>
          </a:p>
        </p:txBody>
      </p:sp>
    </p:spTree>
    <p:extLst>
      <p:ext uri="{BB962C8B-B14F-4D97-AF65-F5344CB8AC3E}">
        <p14:creationId xmlns:p14="http://schemas.microsoft.com/office/powerpoint/2010/main" val="71987442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88640"/>
            <a:ext cx="8229600" cy="714380"/>
          </a:xfrm>
        </p:spPr>
        <p:txBody>
          <a:bodyPr>
            <a:normAutofit fontScale="90000"/>
          </a:bodyPr>
          <a:lstStyle/>
          <a:p>
            <a:pPr eaLnBrk="1" hangingPunct="1">
              <a:defRPr/>
            </a:pPr>
            <a:r>
              <a:rPr lang="en-US" b="1" dirty="0">
                <a:solidFill>
                  <a:srgbClr val="C00000"/>
                </a:solidFill>
                <a:latin typeface="+mn-lt"/>
              </a:rPr>
              <a:t>Conclusions</a:t>
            </a:r>
            <a:endParaRPr lang="ro-RO" b="1" dirty="0">
              <a:solidFill>
                <a:srgbClr val="C00000"/>
              </a:solidFill>
              <a:latin typeface="+mn-lt"/>
            </a:endParaRPr>
          </a:p>
        </p:txBody>
      </p:sp>
      <p:sp>
        <p:nvSpPr>
          <p:cNvPr id="5" name="Content Placeholder 4"/>
          <p:cNvSpPr>
            <a:spLocks noGrp="1"/>
          </p:cNvSpPr>
          <p:nvPr>
            <p:ph sz="quarter" idx="1"/>
          </p:nvPr>
        </p:nvSpPr>
        <p:spPr>
          <a:xfrm>
            <a:off x="323528" y="1052736"/>
            <a:ext cx="8568952" cy="4752528"/>
          </a:xfrm>
        </p:spPr>
        <p:txBody>
          <a:bodyPr>
            <a:normAutofit/>
          </a:bodyPr>
          <a:lstStyle/>
          <a:p>
            <a:pPr marL="0" indent="0" algn="just">
              <a:buNone/>
            </a:pPr>
            <a:r>
              <a:rPr lang="en-US" dirty="0"/>
              <a:t> </a:t>
            </a:r>
          </a:p>
          <a:p>
            <a:pPr algn="just">
              <a:buFont typeface="Wingdings" panose="05000000000000000000" pitchFamily="2" charset="2"/>
              <a:buChar char="§"/>
            </a:pPr>
            <a:r>
              <a:rPr lang="en-US" sz="2000" dirty="0"/>
              <a:t>The </a:t>
            </a:r>
            <a:r>
              <a:rPr lang="en-US" sz="2000" b="1" dirty="0"/>
              <a:t>generation Z from Romania has a very positive attitude </a:t>
            </a:r>
            <a:r>
              <a:rPr lang="en-US" sz="2000" dirty="0"/>
              <a:t>regarding the need to improve </a:t>
            </a:r>
            <a:r>
              <a:rPr lang="en-US" sz="2000" b="1" dirty="0"/>
              <a:t>energy efficiency and reduce carbon footprint</a:t>
            </a:r>
            <a:r>
              <a:rPr lang="en-US" sz="2000" dirty="0"/>
              <a:t>;</a:t>
            </a:r>
          </a:p>
          <a:p>
            <a:pPr algn="just">
              <a:buFont typeface="Wingdings" panose="05000000000000000000" pitchFamily="2" charset="2"/>
              <a:buChar char="§"/>
            </a:pPr>
            <a:r>
              <a:rPr lang="en-US" sz="2000" dirty="0"/>
              <a:t>If we want to influence the attitude in a positive way, the main channels are </a:t>
            </a:r>
            <a:r>
              <a:rPr lang="en-US" sz="2000" b="1" dirty="0"/>
              <a:t>various types of incentives</a:t>
            </a:r>
            <a:r>
              <a:rPr lang="en-US" sz="2000" dirty="0"/>
              <a:t> related to the adoption of modern, more sustainable technologies and the </a:t>
            </a:r>
            <a:r>
              <a:rPr lang="en-US" sz="2000" b="1" dirty="0"/>
              <a:t>classical methods of insulating the external surface of buildings, windows and exterior doors-</a:t>
            </a:r>
            <a:r>
              <a:rPr lang="en-US" sz="2000" dirty="0"/>
              <a:t> </a:t>
            </a:r>
            <a:r>
              <a:rPr lang="en-US" sz="2000" b="1" dirty="0"/>
              <a:t>an important result for Romanian decision makers;</a:t>
            </a:r>
          </a:p>
          <a:p>
            <a:pPr algn="just">
              <a:buFont typeface="Wingdings" panose="05000000000000000000" pitchFamily="2" charset="2"/>
              <a:buChar char="§"/>
            </a:pPr>
            <a:r>
              <a:rPr lang="en-US" sz="2000" dirty="0"/>
              <a:t>The outcomes of the study reveal also the </a:t>
            </a:r>
            <a:r>
              <a:rPr lang="en-US" sz="2000" b="1" dirty="0"/>
              <a:t>need for more popularization and creating awareness among potential users</a:t>
            </a:r>
            <a:r>
              <a:rPr lang="en-US" sz="2000" dirty="0"/>
              <a:t> about other modern measures for improving energetic efficiency and decarbonization;</a:t>
            </a:r>
          </a:p>
          <a:p>
            <a:pPr algn="just">
              <a:buFont typeface="Wingdings" panose="05000000000000000000" pitchFamily="2" charset="2"/>
              <a:buChar char="§"/>
            </a:pPr>
            <a:r>
              <a:rPr lang="en-GB" sz="2000" dirty="0"/>
              <a:t>Limits of the present study.</a:t>
            </a:r>
            <a:endParaRPr lang="en-US" sz="2000" dirty="0"/>
          </a:p>
          <a:p>
            <a:pPr marL="0" indent="0" algn="just">
              <a:buNone/>
            </a:pPr>
            <a:endParaRPr lang="en-US" dirty="0"/>
          </a:p>
        </p:txBody>
      </p:sp>
    </p:spTree>
    <p:extLst>
      <p:ext uri="{BB962C8B-B14F-4D97-AF65-F5344CB8AC3E}">
        <p14:creationId xmlns:p14="http://schemas.microsoft.com/office/powerpoint/2010/main" val="308618229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23528" y="695546"/>
            <a:ext cx="8229600" cy="714380"/>
          </a:xfrm>
        </p:spPr>
        <p:txBody>
          <a:bodyPr>
            <a:normAutofit fontScale="90000"/>
          </a:bodyPr>
          <a:lstStyle/>
          <a:p>
            <a:pPr>
              <a:defRPr/>
            </a:pPr>
            <a:r>
              <a:rPr lang="ro-RO" b="1" dirty="0">
                <a:solidFill>
                  <a:srgbClr val="C00000"/>
                </a:solidFill>
                <a:latin typeface="+mn-lt"/>
              </a:rPr>
              <a:t>Acknowledgement</a:t>
            </a:r>
            <a:br>
              <a:rPr lang="ro-RO" b="1" dirty="0">
                <a:solidFill>
                  <a:srgbClr val="C00000"/>
                </a:solidFill>
                <a:latin typeface="+mn-lt"/>
              </a:rPr>
            </a:br>
            <a:endParaRPr lang="ro-RO" b="1" dirty="0">
              <a:solidFill>
                <a:srgbClr val="C00000"/>
              </a:solidFill>
              <a:latin typeface="+mn-lt"/>
            </a:endParaRPr>
          </a:p>
        </p:txBody>
      </p:sp>
      <p:sp>
        <p:nvSpPr>
          <p:cNvPr id="5" name="Content Placeholder 4"/>
          <p:cNvSpPr>
            <a:spLocks noGrp="1"/>
          </p:cNvSpPr>
          <p:nvPr>
            <p:ph sz="quarter" idx="1"/>
          </p:nvPr>
        </p:nvSpPr>
        <p:spPr>
          <a:xfrm>
            <a:off x="323528" y="1052736"/>
            <a:ext cx="8568952" cy="2880320"/>
          </a:xfrm>
        </p:spPr>
        <p:txBody>
          <a:bodyPr>
            <a:normAutofit lnSpcReduction="10000"/>
          </a:bodyPr>
          <a:lstStyle/>
          <a:p>
            <a:pPr marL="0" indent="0" algn="just">
              <a:buNone/>
            </a:pPr>
            <a:r>
              <a:rPr lang="en-US" dirty="0"/>
              <a:t> </a:t>
            </a:r>
          </a:p>
          <a:p>
            <a:pPr marL="0" indent="0" algn="just">
              <a:buNone/>
            </a:pPr>
            <a:r>
              <a:rPr lang="en-US" dirty="0"/>
              <a:t>This study was conducted within the framework of the project “</a:t>
            </a:r>
            <a:r>
              <a:rPr lang="en-US" i="1" dirty="0"/>
              <a:t>The potential for starting and developing a business for integrated technology based on heat pumps, thermal energy storage and smart control systems in order to enable the decarbonization in Romania</a:t>
            </a:r>
            <a:r>
              <a:rPr lang="en-US" dirty="0"/>
              <a:t>”, financed by EEA and Norway grants 2014-2021 and implemented by the Bucharest University of Economic Studies from Romania</a:t>
            </a:r>
            <a:r>
              <a:rPr lang="en-GB" dirty="0"/>
              <a:t>. </a:t>
            </a:r>
            <a:endParaRPr lang="ro-RO" dirty="0"/>
          </a:p>
          <a:p>
            <a:pPr marL="0" indent="0" algn="just">
              <a:buNone/>
            </a:pPr>
            <a:endParaRPr lang="en-US" dirty="0"/>
          </a:p>
        </p:txBody>
      </p:sp>
    </p:spTree>
    <p:extLst>
      <p:ext uri="{BB962C8B-B14F-4D97-AF65-F5344CB8AC3E}">
        <p14:creationId xmlns:p14="http://schemas.microsoft.com/office/powerpoint/2010/main" val="1447963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06896" y="404664"/>
            <a:ext cx="8229600" cy="714380"/>
          </a:xfrm>
        </p:spPr>
        <p:txBody>
          <a:bodyPr>
            <a:noAutofit/>
          </a:bodyPr>
          <a:lstStyle/>
          <a:p>
            <a:pPr eaLnBrk="1" hangingPunct="1">
              <a:defRPr/>
            </a:pPr>
            <a:r>
              <a:rPr lang="en-US" sz="4800" b="1" dirty="0">
                <a:solidFill>
                  <a:srgbClr val="C00000"/>
                </a:solidFill>
                <a:latin typeface="+mn-lt"/>
              </a:rPr>
              <a:t>Research objective</a:t>
            </a:r>
            <a:endParaRPr lang="ro-RO" sz="4800" b="1" dirty="0">
              <a:solidFill>
                <a:srgbClr val="C00000"/>
              </a:solidFill>
              <a:latin typeface="+mn-lt"/>
            </a:endParaRPr>
          </a:p>
        </p:txBody>
      </p:sp>
      <p:sp>
        <p:nvSpPr>
          <p:cNvPr id="5" name="Content Placeholder 4"/>
          <p:cNvSpPr>
            <a:spLocks noGrp="1"/>
          </p:cNvSpPr>
          <p:nvPr>
            <p:ph sz="quarter" idx="1"/>
          </p:nvPr>
        </p:nvSpPr>
        <p:spPr>
          <a:xfrm>
            <a:off x="251520" y="1656028"/>
            <a:ext cx="8340352" cy="2635344"/>
          </a:xfrm>
        </p:spPr>
        <p:txBody>
          <a:bodyPr>
            <a:normAutofit/>
          </a:bodyPr>
          <a:lstStyle/>
          <a:p>
            <a:pPr marL="0" indent="0" algn="just">
              <a:buNone/>
            </a:pPr>
            <a:r>
              <a:rPr lang="en-US" dirty="0"/>
              <a:t>Identification and analysis of the factors that might lead to a positive attitude regarding the need to improve energy performance and /or reduce carbon footprint based mainly on utilization of modern technologies such as heat pumps, thermal energy storage and smart control systems</a:t>
            </a:r>
          </a:p>
          <a:p>
            <a:pPr marL="0" indent="0" algn="just">
              <a:buNone/>
            </a:pPr>
            <a:endParaRPr lang="en-US" dirty="0"/>
          </a:p>
          <a:p>
            <a:pPr marL="0" indent="0" algn="just">
              <a:buNone/>
            </a:pP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88640"/>
            <a:ext cx="8229600" cy="714380"/>
          </a:xfrm>
        </p:spPr>
        <p:txBody>
          <a:bodyPr>
            <a:normAutofit fontScale="90000"/>
          </a:bodyPr>
          <a:lstStyle/>
          <a:p>
            <a:pPr eaLnBrk="1" hangingPunct="1">
              <a:defRPr/>
            </a:pPr>
            <a:r>
              <a:rPr lang="en-US" b="1" dirty="0">
                <a:solidFill>
                  <a:srgbClr val="C00000"/>
                </a:solidFill>
                <a:latin typeface="+mn-lt"/>
              </a:rPr>
              <a:t>Introduction/ Context</a:t>
            </a:r>
            <a:endParaRPr lang="ro-RO" b="1" dirty="0">
              <a:solidFill>
                <a:srgbClr val="C00000"/>
              </a:solidFill>
              <a:latin typeface="+mn-lt"/>
            </a:endParaRPr>
          </a:p>
        </p:txBody>
      </p:sp>
      <p:sp>
        <p:nvSpPr>
          <p:cNvPr id="6" name="TextBox 5"/>
          <p:cNvSpPr txBox="1"/>
          <p:nvPr/>
        </p:nvSpPr>
        <p:spPr>
          <a:xfrm>
            <a:off x="65312" y="899116"/>
            <a:ext cx="8602015" cy="5632311"/>
          </a:xfrm>
          <a:prstGeom prst="rect">
            <a:avLst/>
          </a:prstGeom>
          <a:noFill/>
        </p:spPr>
        <p:txBody>
          <a:bodyPr wrap="square" rtlCol="0">
            <a:spAutoFit/>
          </a:bodyPr>
          <a:lstStyle/>
          <a:p>
            <a:pPr marL="342900" indent="-342900" algn="just">
              <a:buClr>
                <a:srgbClr val="C00000"/>
              </a:buClr>
              <a:buFont typeface="Wingdings" panose="05000000000000000000" pitchFamily="2" charset="2"/>
              <a:buChar char="§"/>
            </a:pPr>
            <a:r>
              <a:rPr lang="en-US" sz="2400" dirty="0">
                <a:latin typeface="+mn-lt"/>
              </a:rPr>
              <a:t>The analysis of </a:t>
            </a:r>
            <a:r>
              <a:rPr lang="en-US" sz="2400" b="1" dirty="0">
                <a:latin typeface="+mn-lt"/>
              </a:rPr>
              <a:t>public attitudes towards heat pumps systems </a:t>
            </a:r>
            <a:r>
              <a:rPr lang="en-US" sz="2400" dirty="0">
                <a:latin typeface="+mn-lt"/>
              </a:rPr>
              <a:t>represents an issue that needs to be investigated, especially considering the new context of </a:t>
            </a:r>
            <a:r>
              <a:rPr lang="en-US" sz="2400" b="1" dirty="0">
                <a:latin typeface="+mn-lt"/>
              </a:rPr>
              <a:t>decarbonization in European Union and the climate neutral targets</a:t>
            </a:r>
            <a:r>
              <a:rPr lang="en-US" sz="2400" dirty="0">
                <a:latin typeface="+mn-lt"/>
              </a:rPr>
              <a:t> promoted by European Green Deal. The importance of this topic is critical to the achievement of the climate neutrality up to 2050;</a:t>
            </a:r>
          </a:p>
          <a:p>
            <a:pPr marL="342900" indent="-342900" algn="just">
              <a:buClr>
                <a:srgbClr val="C00000"/>
              </a:buClr>
              <a:buFont typeface="Wingdings" panose="05000000000000000000" pitchFamily="2" charset="2"/>
              <a:buChar char="§"/>
            </a:pPr>
            <a:r>
              <a:rPr lang="en-US" sz="2400" b="1" dirty="0" err="1">
                <a:latin typeface="+mn-lt"/>
              </a:rPr>
              <a:t>REPower</a:t>
            </a:r>
            <a:r>
              <a:rPr lang="en-US" sz="2400" b="1" dirty="0">
                <a:latin typeface="+mn-lt"/>
              </a:rPr>
              <a:t> EU Plan- </a:t>
            </a:r>
            <a:r>
              <a:rPr lang="en-US" sz="2400" dirty="0">
                <a:latin typeface="+mn-lt"/>
              </a:rPr>
              <a:t>an initiative designed by the European Commission in 2022 which main goal is to accelerate the process of decarbonization by limiting the import of fossil fuels from Russia and by increasing the EU energy independence ---››› need within the economy to find new heating and cooling systems for the building sector which are not using oil and gas in order to achieve the climate neutrality;</a:t>
            </a:r>
          </a:p>
          <a:p>
            <a:pPr marL="342900" indent="-342900" algn="just">
              <a:buClr>
                <a:srgbClr val="C00000"/>
              </a:buClr>
              <a:buFont typeface="Wingdings" panose="05000000000000000000" pitchFamily="2" charset="2"/>
              <a:buChar char="§"/>
            </a:pPr>
            <a:r>
              <a:rPr lang="en-US" sz="2400" dirty="0">
                <a:latin typeface="+mn-lt"/>
              </a:rPr>
              <a:t>It is aimed at doubling the number of HP in the next 5 years (installation of 10 million heat pumps in the next years) in parallel with the proliferation of photovoltaic panels.</a:t>
            </a:r>
          </a:p>
        </p:txBody>
      </p:sp>
    </p:spTree>
    <p:extLst>
      <p:ext uri="{BB962C8B-B14F-4D97-AF65-F5344CB8AC3E}">
        <p14:creationId xmlns:p14="http://schemas.microsoft.com/office/powerpoint/2010/main" val="45126507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88640"/>
            <a:ext cx="8229600" cy="714380"/>
          </a:xfrm>
        </p:spPr>
        <p:txBody>
          <a:bodyPr>
            <a:normAutofit fontScale="90000"/>
          </a:bodyPr>
          <a:lstStyle/>
          <a:p>
            <a:pPr eaLnBrk="1" hangingPunct="1">
              <a:defRPr/>
            </a:pPr>
            <a:r>
              <a:rPr lang="en-US" b="1" dirty="0">
                <a:solidFill>
                  <a:srgbClr val="C00000"/>
                </a:solidFill>
                <a:latin typeface="+mn-lt"/>
              </a:rPr>
              <a:t>Literature review</a:t>
            </a:r>
            <a:endParaRPr lang="ro-RO" b="1" dirty="0">
              <a:solidFill>
                <a:srgbClr val="C00000"/>
              </a:solidFill>
              <a:latin typeface="+mn-lt"/>
            </a:endParaRPr>
          </a:p>
        </p:txBody>
      </p:sp>
      <p:sp>
        <p:nvSpPr>
          <p:cNvPr id="6" name="TextBox 5"/>
          <p:cNvSpPr txBox="1"/>
          <p:nvPr/>
        </p:nvSpPr>
        <p:spPr>
          <a:xfrm>
            <a:off x="251520" y="1412776"/>
            <a:ext cx="7920880" cy="646331"/>
          </a:xfrm>
          <a:prstGeom prst="rect">
            <a:avLst/>
          </a:prstGeom>
          <a:noFill/>
        </p:spPr>
        <p:txBody>
          <a:bodyPr wrap="square" rtlCol="0">
            <a:spAutoFit/>
          </a:bodyPr>
          <a:lstStyle/>
          <a:p>
            <a:endParaRPr lang="en-US" dirty="0"/>
          </a:p>
          <a:p>
            <a:endParaRPr lang="en-US" dirty="0"/>
          </a:p>
        </p:txBody>
      </p:sp>
      <p:sp>
        <p:nvSpPr>
          <p:cNvPr id="2" name="TextBox 1"/>
          <p:cNvSpPr txBox="1"/>
          <p:nvPr/>
        </p:nvSpPr>
        <p:spPr>
          <a:xfrm>
            <a:off x="81844" y="1181879"/>
            <a:ext cx="8568952" cy="4708981"/>
          </a:xfrm>
          <a:prstGeom prst="rect">
            <a:avLst/>
          </a:prstGeom>
          <a:noFill/>
        </p:spPr>
        <p:txBody>
          <a:bodyPr wrap="square" rtlCol="0">
            <a:spAutoFit/>
          </a:bodyPr>
          <a:lstStyle/>
          <a:p>
            <a:pPr marL="342900" indent="-342900" algn="just">
              <a:buClr>
                <a:srgbClr val="C00000"/>
              </a:buClr>
              <a:buFont typeface="Wingdings" panose="05000000000000000000" pitchFamily="2" charset="2"/>
              <a:buChar char="§"/>
            </a:pPr>
            <a:r>
              <a:rPr lang="en-US" sz="2000" b="1" dirty="0">
                <a:latin typeface="+mn-lt"/>
              </a:rPr>
              <a:t>Public attitude of consumers </a:t>
            </a:r>
            <a:r>
              <a:rPr lang="en-US" sz="2000" dirty="0">
                <a:latin typeface="+mn-lt"/>
              </a:rPr>
              <a:t>towards different subjects and products is </a:t>
            </a:r>
            <a:r>
              <a:rPr lang="en-US" sz="2000" b="1" dirty="0">
                <a:latin typeface="+mn-lt"/>
              </a:rPr>
              <a:t>very important for preparing business strategies and public policies </a:t>
            </a:r>
            <a:r>
              <a:rPr lang="en-US" sz="2000" dirty="0">
                <a:latin typeface="+mn-lt"/>
              </a:rPr>
              <a:t>(awareness and acceptance needed);</a:t>
            </a:r>
          </a:p>
          <a:p>
            <a:pPr marL="342900" indent="-342900" algn="just">
              <a:buClr>
                <a:srgbClr val="C00000"/>
              </a:buClr>
              <a:buFont typeface="Wingdings" panose="05000000000000000000" pitchFamily="2" charset="2"/>
              <a:buChar char="§"/>
            </a:pPr>
            <a:r>
              <a:rPr lang="en-US" sz="2000" dirty="0">
                <a:latin typeface="+mn-lt"/>
              </a:rPr>
              <a:t>Public attitude of consumers towards environmental issues and the reduction of greenhouse gases emissions are </a:t>
            </a:r>
            <a:r>
              <a:rPr lang="en-US" sz="2000" b="1" dirty="0">
                <a:latin typeface="+mn-lt"/>
              </a:rPr>
              <a:t>only recently major subjects of investigations in Europe </a:t>
            </a:r>
            <a:r>
              <a:rPr lang="en-US" sz="2000" dirty="0">
                <a:latin typeface="+mn-lt"/>
              </a:rPr>
              <a:t>(</a:t>
            </a:r>
            <a:r>
              <a:rPr lang="en-US" sz="2000" dirty="0" err="1">
                <a:latin typeface="+mn-lt"/>
              </a:rPr>
              <a:t>Dinca</a:t>
            </a:r>
            <a:r>
              <a:rPr lang="en-US" sz="2000" dirty="0">
                <a:latin typeface="+mn-lt"/>
              </a:rPr>
              <a:t>, 2022);</a:t>
            </a:r>
          </a:p>
          <a:p>
            <a:pPr marL="342900" indent="-342900" algn="just">
              <a:buClr>
                <a:srgbClr val="C00000"/>
              </a:buClr>
              <a:buFont typeface="Wingdings" panose="05000000000000000000" pitchFamily="2" charset="2"/>
              <a:buChar char="§"/>
            </a:pPr>
            <a:r>
              <a:rPr lang="en-US" sz="2000" dirty="0">
                <a:latin typeface="+mn-lt"/>
              </a:rPr>
              <a:t>To our knowledge, there is </a:t>
            </a:r>
            <a:r>
              <a:rPr lang="en-US" sz="2000" b="1" dirty="0">
                <a:latin typeface="+mn-lt"/>
              </a:rPr>
              <a:t>no other study focused on the attitude of the young generation</a:t>
            </a:r>
            <a:r>
              <a:rPr lang="en-US" sz="2000" dirty="0">
                <a:latin typeface="+mn-lt"/>
              </a:rPr>
              <a:t>, representatives of the generation Z </a:t>
            </a:r>
            <a:r>
              <a:rPr lang="en-US" sz="2000" b="1" dirty="0">
                <a:latin typeface="+mn-lt"/>
              </a:rPr>
              <a:t>towards integrated technology based on heat pumps</a:t>
            </a:r>
            <a:r>
              <a:rPr lang="en-US" sz="2000" dirty="0">
                <a:latin typeface="+mn-lt"/>
              </a:rPr>
              <a:t>. Main studies for the attitude of generation Z are focused on their social interest (Turner, 2015);</a:t>
            </a:r>
          </a:p>
          <a:p>
            <a:pPr marL="342900" indent="-342900" algn="just">
              <a:buClr>
                <a:srgbClr val="C00000"/>
              </a:buClr>
              <a:buFont typeface="Wingdings" panose="05000000000000000000" pitchFamily="2" charset="2"/>
              <a:buChar char="§"/>
            </a:pPr>
            <a:r>
              <a:rPr lang="en-US" sz="2000" b="1" dirty="0">
                <a:latin typeface="+mn-lt"/>
              </a:rPr>
              <a:t>Generation Z</a:t>
            </a:r>
            <a:r>
              <a:rPr lang="en-US" sz="2000" dirty="0">
                <a:latin typeface="+mn-lt"/>
              </a:rPr>
              <a:t> is considered to be more closed to the technology compared to other generations due to the fact that they are digital natives and are more connected with the new communications technologies. Generation Z is the first generation which grow up with the Internet as a part of daily life (McKinsey, 2023).</a:t>
            </a:r>
          </a:p>
          <a:p>
            <a:pPr marL="342900" indent="-342900" algn="just">
              <a:buClr>
                <a:srgbClr val="C00000"/>
              </a:buClr>
              <a:buFont typeface="Wingdings" panose="05000000000000000000" pitchFamily="2" charset="2"/>
              <a:buChar char="§"/>
            </a:pPr>
            <a:endParaRPr lang="en-US" sz="2000" dirty="0">
              <a:latin typeface="+mn-lt"/>
            </a:endParaRPr>
          </a:p>
        </p:txBody>
      </p:sp>
    </p:spTree>
    <p:extLst>
      <p:ext uri="{BB962C8B-B14F-4D97-AF65-F5344CB8AC3E}">
        <p14:creationId xmlns:p14="http://schemas.microsoft.com/office/powerpoint/2010/main" val="369869786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88640"/>
            <a:ext cx="8229600" cy="714380"/>
          </a:xfrm>
        </p:spPr>
        <p:txBody>
          <a:bodyPr>
            <a:normAutofit fontScale="90000"/>
          </a:bodyPr>
          <a:lstStyle/>
          <a:p>
            <a:pPr eaLnBrk="1" hangingPunct="1">
              <a:defRPr/>
            </a:pPr>
            <a:r>
              <a:rPr lang="en-US" b="1" dirty="0">
                <a:solidFill>
                  <a:srgbClr val="C00000"/>
                </a:solidFill>
                <a:latin typeface="+mn-lt"/>
              </a:rPr>
              <a:t>Literature review</a:t>
            </a:r>
            <a:endParaRPr lang="ro-RO" b="1" dirty="0">
              <a:solidFill>
                <a:srgbClr val="C00000"/>
              </a:solidFill>
              <a:latin typeface="+mn-lt"/>
            </a:endParaRPr>
          </a:p>
        </p:txBody>
      </p:sp>
      <p:sp>
        <p:nvSpPr>
          <p:cNvPr id="6" name="TextBox 5"/>
          <p:cNvSpPr txBox="1"/>
          <p:nvPr/>
        </p:nvSpPr>
        <p:spPr>
          <a:xfrm>
            <a:off x="251520" y="1412776"/>
            <a:ext cx="7920880" cy="646331"/>
          </a:xfrm>
          <a:prstGeom prst="rect">
            <a:avLst/>
          </a:prstGeom>
          <a:noFill/>
        </p:spPr>
        <p:txBody>
          <a:bodyPr wrap="square" rtlCol="0">
            <a:spAutoFit/>
          </a:bodyPr>
          <a:lstStyle/>
          <a:p>
            <a:endParaRPr lang="en-US" dirty="0"/>
          </a:p>
          <a:p>
            <a:endParaRPr lang="en-US" dirty="0"/>
          </a:p>
        </p:txBody>
      </p:sp>
      <p:pic>
        <p:nvPicPr>
          <p:cNvPr id="3" name="Picture 2">
            <a:extLst>
              <a:ext uri="{FF2B5EF4-FFF2-40B4-BE49-F238E27FC236}">
                <a16:creationId xmlns:a16="http://schemas.microsoft.com/office/drawing/2014/main" id="{1EC690CE-6514-4CD7-81F2-3277288B6C40}"/>
              </a:ext>
            </a:extLst>
          </p:cNvPr>
          <p:cNvPicPr>
            <a:picLocks noChangeAspect="1"/>
          </p:cNvPicPr>
          <p:nvPr/>
        </p:nvPicPr>
        <p:blipFill>
          <a:blip r:embed="rId2"/>
          <a:stretch>
            <a:fillRect/>
          </a:stretch>
        </p:blipFill>
        <p:spPr>
          <a:xfrm>
            <a:off x="539552" y="899647"/>
            <a:ext cx="5701153" cy="2664009"/>
          </a:xfrm>
          <a:prstGeom prst="rect">
            <a:avLst/>
          </a:prstGeom>
        </p:spPr>
      </p:pic>
      <p:sp>
        <p:nvSpPr>
          <p:cNvPr id="4" name="Rectangle 3">
            <a:extLst>
              <a:ext uri="{FF2B5EF4-FFF2-40B4-BE49-F238E27FC236}">
                <a16:creationId xmlns:a16="http://schemas.microsoft.com/office/drawing/2014/main" id="{2F8DBC96-053B-4466-AC64-14F541857748}"/>
              </a:ext>
            </a:extLst>
          </p:cNvPr>
          <p:cNvSpPr/>
          <p:nvPr/>
        </p:nvSpPr>
        <p:spPr>
          <a:xfrm>
            <a:off x="-28208" y="3704080"/>
            <a:ext cx="8548264" cy="738664"/>
          </a:xfrm>
          <a:prstGeom prst="rect">
            <a:avLst/>
          </a:prstGeom>
        </p:spPr>
        <p:txBody>
          <a:bodyPr wrap="square">
            <a:spAutoFit/>
          </a:bodyPr>
          <a:lstStyle/>
          <a:p>
            <a:pPr algn="ctr"/>
            <a:r>
              <a:rPr lang="en-US" sz="1400" dirty="0">
                <a:latin typeface="+mn-lt"/>
              </a:rPr>
              <a:t>Figure 1. Annual growth in sales of heat pumps in buildings in selected regions for 2021</a:t>
            </a:r>
          </a:p>
          <a:p>
            <a:pPr algn="ctr"/>
            <a:r>
              <a:rPr lang="en-US" sz="1400" dirty="0">
                <a:latin typeface="+mn-lt"/>
              </a:rPr>
              <a:t>Source: International Energy Agency (2022) The future of heat pumps – world energy outlook special report, Available online: https://iea.blob.core.windows.net/assets/4713780d-c0ae-4686-8c9b-29e782452695/TheFutureofHeatPumps.pdf</a:t>
            </a:r>
          </a:p>
        </p:txBody>
      </p:sp>
      <p:sp>
        <p:nvSpPr>
          <p:cNvPr id="5" name="TextBox 4">
            <a:extLst>
              <a:ext uri="{FF2B5EF4-FFF2-40B4-BE49-F238E27FC236}">
                <a16:creationId xmlns:a16="http://schemas.microsoft.com/office/drawing/2014/main" id="{04CD613B-C7D2-44FF-ACDD-A6135897C554}"/>
              </a:ext>
            </a:extLst>
          </p:cNvPr>
          <p:cNvSpPr txBox="1"/>
          <p:nvPr/>
        </p:nvSpPr>
        <p:spPr>
          <a:xfrm>
            <a:off x="119568" y="4442744"/>
            <a:ext cx="8904864" cy="2308324"/>
          </a:xfrm>
          <a:prstGeom prst="rect">
            <a:avLst/>
          </a:prstGeom>
          <a:noFill/>
        </p:spPr>
        <p:txBody>
          <a:bodyPr wrap="square" rtlCol="0">
            <a:spAutoFit/>
          </a:bodyPr>
          <a:lstStyle/>
          <a:p>
            <a:pPr marL="285750" indent="-285750" algn="just">
              <a:buClr>
                <a:srgbClr val="C00000"/>
              </a:buClr>
              <a:buFont typeface="Wingdings" panose="05000000000000000000" pitchFamily="2" charset="2"/>
              <a:buChar char="§"/>
            </a:pPr>
            <a:r>
              <a:rPr lang="en-US" b="1" dirty="0">
                <a:latin typeface="+mn-lt"/>
              </a:rPr>
              <a:t>HP are widely spread in the coldest regions of Europe </a:t>
            </a:r>
            <a:r>
              <a:rPr lang="en-US" dirty="0">
                <a:latin typeface="+mn-lt"/>
              </a:rPr>
              <a:t>due to favorable policies (e.g. in Norway they cover 60% of total buildings heating needs and in Sweden and Finland 40%) ((</a:t>
            </a:r>
            <a:r>
              <a:rPr lang="en-US" dirty="0" err="1">
                <a:latin typeface="+mn-lt"/>
              </a:rPr>
              <a:t>Rosenow</a:t>
            </a:r>
            <a:r>
              <a:rPr lang="en-US" dirty="0">
                <a:latin typeface="+mn-lt"/>
              </a:rPr>
              <a:t> et al., 2022).</a:t>
            </a:r>
          </a:p>
          <a:p>
            <a:pPr marL="285750" indent="-285750" algn="just">
              <a:buClr>
                <a:srgbClr val="C00000"/>
              </a:buClr>
              <a:buFont typeface="Wingdings" panose="05000000000000000000" pitchFamily="2" charset="2"/>
              <a:buChar char="§"/>
            </a:pPr>
            <a:r>
              <a:rPr lang="en-US" dirty="0">
                <a:latin typeface="+mn-lt"/>
              </a:rPr>
              <a:t>Scandinavian consumers (especially those from Sweden and Norway) are among the most informed when it comes to the benefits of the heat pump technology. In those countries the growing demand for heat pumps as an alternative to fossil heating systems is largely driven by consumers becoming more aware of the financial and energy savings as well as of the environmental benefits of the heat pump technology. </a:t>
            </a:r>
            <a:endParaRPr lang="ro-RO" dirty="0">
              <a:latin typeface="+mn-lt"/>
            </a:endParaRPr>
          </a:p>
        </p:txBody>
      </p:sp>
    </p:spTree>
    <p:extLst>
      <p:ext uri="{BB962C8B-B14F-4D97-AF65-F5344CB8AC3E}">
        <p14:creationId xmlns:p14="http://schemas.microsoft.com/office/powerpoint/2010/main" val="82019574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188640"/>
            <a:ext cx="8229600" cy="714380"/>
          </a:xfrm>
        </p:spPr>
        <p:txBody>
          <a:bodyPr>
            <a:normAutofit fontScale="90000"/>
          </a:bodyPr>
          <a:lstStyle/>
          <a:p>
            <a:pPr eaLnBrk="1" hangingPunct="1">
              <a:defRPr/>
            </a:pPr>
            <a:r>
              <a:rPr lang="en-US" b="1" dirty="0">
                <a:solidFill>
                  <a:srgbClr val="C00000"/>
                </a:solidFill>
                <a:latin typeface="+mn-lt"/>
              </a:rPr>
              <a:t>Literature review</a:t>
            </a:r>
            <a:endParaRPr lang="ro-RO" b="1" dirty="0">
              <a:solidFill>
                <a:srgbClr val="C00000"/>
              </a:solidFill>
              <a:latin typeface="+mn-lt"/>
            </a:endParaRPr>
          </a:p>
        </p:txBody>
      </p:sp>
      <p:sp>
        <p:nvSpPr>
          <p:cNvPr id="6" name="TextBox 5"/>
          <p:cNvSpPr txBox="1"/>
          <p:nvPr/>
        </p:nvSpPr>
        <p:spPr>
          <a:xfrm>
            <a:off x="251520" y="1412776"/>
            <a:ext cx="7920880" cy="646331"/>
          </a:xfrm>
          <a:prstGeom prst="rect">
            <a:avLst/>
          </a:prstGeom>
          <a:noFill/>
        </p:spPr>
        <p:txBody>
          <a:bodyPr wrap="square" rtlCol="0">
            <a:spAutoFit/>
          </a:bodyPr>
          <a:lstStyle/>
          <a:p>
            <a:endParaRPr lang="en-US" dirty="0"/>
          </a:p>
          <a:p>
            <a:endParaRPr lang="en-US" dirty="0"/>
          </a:p>
        </p:txBody>
      </p:sp>
      <p:sp>
        <p:nvSpPr>
          <p:cNvPr id="5" name="TextBox 4">
            <a:extLst>
              <a:ext uri="{FF2B5EF4-FFF2-40B4-BE49-F238E27FC236}">
                <a16:creationId xmlns:a16="http://schemas.microsoft.com/office/drawing/2014/main" id="{04CD613B-C7D2-44FF-ACDD-A6135897C554}"/>
              </a:ext>
            </a:extLst>
          </p:cNvPr>
          <p:cNvSpPr txBox="1"/>
          <p:nvPr/>
        </p:nvSpPr>
        <p:spPr>
          <a:xfrm>
            <a:off x="119568" y="1268760"/>
            <a:ext cx="8904864" cy="3970318"/>
          </a:xfrm>
          <a:prstGeom prst="rect">
            <a:avLst/>
          </a:prstGeom>
          <a:noFill/>
        </p:spPr>
        <p:txBody>
          <a:bodyPr wrap="square" rtlCol="0">
            <a:spAutoFit/>
          </a:bodyPr>
          <a:lstStyle/>
          <a:p>
            <a:pPr marL="285750" indent="-285750" algn="just">
              <a:buClr>
                <a:srgbClr val="C00000"/>
              </a:buClr>
              <a:buFont typeface="Wingdings" panose="05000000000000000000" pitchFamily="2" charset="2"/>
              <a:buChar char="§"/>
            </a:pPr>
            <a:r>
              <a:rPr lang="en-US" dirty="0">
                <a:latin typeface="+mn-lt"/>
              </a:rPr>
              <a:t>According to Hawkins et al. (2007) </a:t>
            </a:r>
            <a:r>
              <a:rPr lang="en-US" b="1" dirty="0">
                <a:latin typeface="+mn-lt"/>
              </a:rPr>
              <a:t>consumer attitudes towards a product or technology </a:t>
            </a:r>
            <a:r>
              <a:rPr lang="en-US" dirty="0">
                <a:latin typeface="+mn-lt"/>
              </a:rPr>
              <a:t>(i.e. an innovation) hold three components: </a:t>
            </a:r>
            <a:r>
              <a:rPr lang="en-US" b="1" dirty="0">
                <a:latin typeface="+mn-lt"/>
              </a:rPr>
              <a:t>cognitive</a:t>
            </a:r>
            <a:r>
              <a:rPr lang="en-US" dirty="0">
                <a:latin typeface="+mn-lt"/>
              </a:rPr>
              <a:t> (consumer’s belief or knowledge-investment cost, annual energy cost, and functional reliability), </a:t>
            </a:r>
            <a:r>
              <a:rPr lang="en-US" b="1" dirty="0">
                <a:latin typeface="+mn-lt"/>
              </a:rPr>
              <a:t>affective</a:t>
            </a:r>
            <a:r>
              <a:rPr lang="en-US" dirty="0">
                <a:latin typeface="+mn-lt"/>
              </a:rPr>
              <a:t> (feelings, emotional reactions, beliefs based or not on cognitive information), and </a:t>
            </a:r>
            <a:r>
              <a:rPr lang="en-US" b="1" dirty="0">
                <a:latin typeface="+mn-lt"/>
              </a:rPr>
              <a:t>behavioral intentions</a:t>
            </a:r>
            <a:r>
              <a:rPr lang="en-US" dirty="0">
                <a:latin typeface="+mn-lt"/>
              </a:rPr>
              <a:t> (what the clients arranged to do relating to the innovation).</a:t>
            </a:r>
          </a:p>
          <a:p>
            <a:pPr algn="just">
              <a:buClr>
                <a:srgbClr val="C00000"/>
              </a:buClr>
            </a:pPr>
            <a:endParaRPr lang="en-US" dirty="0">
              <a:latin typeface="+mn-lt"/>
            </a:endParaRPr>
          </a:p>
          <a:p>
            <a:pPr marL="285750" indent="-285750" algn="just">
              <a:buClr>
                <a:srgbClr val="C00000"/>
              </a:buClr>
              <a:buFont typeface="Wingdings" panose="05000000000000000000" pitchFamily="2" charset="2"/>
              <a:buChar char="§"/>
            </a:pPr>
            <a:r>
              <a:rPr lang="en-US" dirty="0">
                <a:latin typeface="+mn-lt"/>
              </a:rPr>
              <a:t>It has remained challenging to persuade individual homeowners to invest in energy-efficient technologies, like heat pumps, due to a </a:t>
            </a:r>
            <a:r>
              <a:rPr lang="en-US" b="1" dirty="0">
                <a:latin typeface="+mn-lt"/>
              </a:rPr>
              <a:t>lack of knowledge and information and financial barriers </a:t>
            </a:r>
            <a:r>
              <a:rPr lang="en-US" dirty="0">
                <a:latin typeface="+mn-lt"/>
              </a:rPr>
              <a:t>(</a:t>
            </a:r>
            <a:r>
              <a:rPr lang="en-US" dirty="0" err="1">
                <a:latin typeface="+mn-lt"/>
              </a:rPr>
              <a:t>Amoruso</a:t>
            </a:r>
            <a:r>
              <a:rPr lang="en-US" dirty="0">
                <a:latin typeface="+mn-lt"/>
              </a:rPr>
              <a:t> et al., 2018). However, recent research highlights that the transition to retrofit the building stock is </a:t>
            </a:r>
            <a:r>
              <a:rPr lang="en-US" b="1" dirty="0">
                <a:latin typeface="+mn-lt"/>
              </a:rPr>
              <a:t>not a decision made by homeowners alone </a:t>
            </a:r>
            <a:r>
              <a:rPr lang="en-US" dirty="0">
                <a:latin typeface="+mn-lt"/>
              </a:rPr>
              <a:t>(Killip and Owen, 2020). Therefore, it is important to consider </a:t>
            </a:r>
            <a:r>
              <a:rPr lang="en-US" b="1" dirty="0">
                <a:latin typeface="+mn-lt"/>
              </a:rPr>
              <a:t>the influences of actor networks, such as construction firms and installers.</a:t>
            </a:r>
            <a:r>
              <a:rPr lang="en-US" dirty="0">
                <a:latin typeface="+mn-lt"/>
              </a:rPr>
              <a:t> Such intermediaries play an important role in the investments made by homeowners and more specifically, to what extent they invest in energy-efficient solutions (</a:t>
            </a:r>
            <a:r>
              <a:rPr lang="en-US" dirty="0" err="1">
                <a:latin typeface="+mn-lt"/>
              </a:rPr>
              <a:t>Decuypere</a:t>
            </a:r>
            <a:r>
              <a:rPr lang="en-US" dirty="0">
                <a:latin typeface="+mn-lt"/>
              </a:rPr>
              <a:t> et al., 2022).</a:t>
            </a:r>
            <a:endParaRPr lang="ro-RO" dirty="0">
              <a:latin typeface="+mn-lt"/>
            </a:endParaRPr>
          </a:p>
        </p:txBody>
      </p:sp>
    </p:spTree>
    <p:extLst>
      <p:ext uri="{BB962C8B-B14F-4D97-AF65-F5344CB8AC3E}">
        <p14:creationId xmlns:p14="http://schemas.microsoft.com/office/powerpoint/2010/main" val="258776399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413011"/>
            <a:ext cx="8229600" cy="714380"/>
          </a:xfrm>
        </p:spPr>
        <p:txBody>
          <a:bodyPr>
            <a:normAutofit fontScale="90000"/>
          </a:bodyPr>
          <a:lstStyle/>
          <a:p>
            <a:pPr eaLnBrk="1" hangingPunct="1">
              <a:defRPr/>
            </a:pPr>
            <a:r>
              <a:rPr lang="en-US" b="1" dirty="0">
                <a:solidFill>
                  <a:srgbClr val="C00000"/>
                </a:solidFill>
                <a:latin typeface="+mn-lt"/>
              </a:rPr>
              <a:t>Methodology</a:t>
            </a:r>
            <a:endParaRPr lang="ro-RO" b="1" dirty="0">
              <a:solidFill>
                <a:srgbClr val="C00000"/>
              </a:solidFill>
              <a:latin typeface="+mn-lt"/>
            </a:endParaRPr>
          </a:p>
        </p:txBody>
      </p:sp>
      <p:sp>
        <p:nvSpPr>
          <p:cNvPr id="6" name="TextBox 5"/>
          <p:cNvSpPr txBox="1"/>
          <p:nvPr/>
        </p:nvSpPr>
        <p:spPr>
          <a:xfrm>
            <a:off x="251520" y="1412776"/>
            <a:ext cx="7920880" cy="646331"/>
          </a:xfrm>
          <a:prstGeom prst="rect">
            <a:avLst/>
          </a:prstGeom>
          <a:noFill/>
        </p:spPr>
        <p:txBody>
          <a:bodyPr wrap="square" rtlCol="0">
            <a:spAutoFit/>
          </a:bodyPr>
          <a:lstStyle/>
          <a:p>
            <a:endParaRPr lang="en-US" dirty="0"/>
          </a:p>
          <a:p>
            <a:endParaRPr lang="en-US" dirty="0"/>
          </a:p>
        </p:txBody>
      </p:sp>
      <p:sp>
        <p:nvSpPr>
          <p:cNvPr id="2" name="TextBox 1"/>
          <p:cNvSpPr txBox="1"/>
          <p:nvPr/>
        </p:nvSpPr>
        <p:spPr>
          <a:xfrm>
            <a:off x="251520" y="1556792"/>
            <a:ext cx="8568952" cy="4401205"/>
          </a:xfrm>
          <a:prstGeom prst="rect">
            <a:avLst/>
          </a:prstGeom>
          <a:noFill/>
        </p:spPr>
        <p:txBody>
          <a:bodyPr wrap="square" rtlCol="0">
            <a:spAutoFit/>
          </a:bodyPr>
          <a:lstStyle/>
          <a:p>
            <a:pPr algn="just"/>
            <a:r>
              <a:rPr lang="en-US" sz="2000" dirty="0">
                <a:latin typeface="+mn-lt"/>
              </a:rPr>
              <a:t>389 valid questionnaires coming from Romanian potential adopters of the HP technology</a:t>
            </a:r>
          </a:p>
          <a:p>
            <a:pPr algn="just"/>
            <a:r>
              <a:rPr lang="en-US" sz="2000" dirty="0">
                <a:latin typeface="+mn-lt"/>
              </a:rPr>
              <a:t>Online, closed-ended and open-ended questions; most of them on a Likert scale (1-strongly disagree to 5- strongly agree)</a:t>
            </a:r>
          </a:p>
          <a:p>
            <a:pPr algn="just"/>
            <a:endParaRPr lang="en-US" sz="2000" dirty="0">
              <a:latin typeface="+mn-lt"/>
            </a:endParaRPr>
          </a:p>
          <a:p>
            <a:pPr algn="just"/>
            <a:r>
              <a:rPr lang="en-US" sz="2000" dirty="0">
                <a:latin typeface="+mn-lt"/>
              </a:rPr>
              <a:t>Questionnaire’s structure (3 main parts): </a:t>
            </a:r>
          </a:p>
          <a:p>
            <a:pPr marL="342900" indent="-342900" algn="just">
              <a:buClr>
                <a:srgbClr val="C00000"/>
              </a:buClr>
              <a:buFont typeface="Wingdings" panose="05000000000000000000" pitchFamily="2" charset="2"/>
              <a:buChar char="§"/>
            </a:pPr>
            <a:r>
              <a:rPr lang="en-US" sz="2000" dirty="0">
                <a:latin typeface="+mn-lt"/>
              </a:rPr>
              <a:t>demographic questions and questions related to the dwelling of respondents</a:t>
            </a:r>
          </a:p>
          <a:p>
            <a:pPr marL="342900" indent="-342900" algn="just">
              <a:buClr>
                <a:srgbClr val="C00000"/>
              </a:buClr>
              <a:buFont typeface="Wingdings" panose="05000000000000000000" pitchFamily="2" charset="2"/>
              <a:buChar char="§"/>
            </a:pPr>
            <a:r>
              <a:rPr lang="en-US" sz="2000" dirty="0">
                <a:latin typeface="+mn-lt"/>
              </a:rPr>
              <a:t>questions aimed at measuring the attitude towards energy efficiency and reducing the carbon footprint</a:t>
            </a:r>
          </a:p>
          <a:p>
            <a:pPr marL="342900" indent="-342900" algn="just">
              <a:buClr>
                <a:srgbClr val="C00000"/>
              </a:buClr>
              <a:buFont typeface="Wingdings" panose="05000000000000000000" pitchFamily="2" charset="2"/>
              <a:buChar char="§"/>
            </a:pPr>
            <a:r>
              <a:rPr lang="en-US" sz="2000" dirty="0">
                <a:latin typeface="+mn-lt"/>
              </a:rPr>
              <a:t>questions that evaluate the factors that might influence the attitude and perception of respondents about this green energy</a:t>
            </a:r>
          </a:p>
          <a:p>
            <a:pPr algn="just">
              <a:buClr>
                <a:srgbClr val="C00000"/>
              </a:buClr>
            </a:pPr>
            <a:endParaRPr lang="en-US" sz="2000" dirty="0">
              <a:latin typeface="+mn-lt"/>
            </a:endParaRPr>
          </a:p>
          <a:p>
            <a:pPr algn="just">
              <a:buClr>
                <a:srgbClr val="C00000"/>
              </a:buClr>
            </a:pPr>
            <a:r>
              <a:rPr lang="en-US" sz="2000" dirty="0">
                <a:latin typeface="+mn-lt"/>
              </a:rPr>
              <a:t>Simple random sampling and the computed minimum sample size is 385 answers </a:t>
            </a:r>
          </a:p>
          <a:p>
            <a:pPr algn="just"/>
            <a:r>
              <a:rPr lang="en-US" sz="2000" dirty="0">
                <a:latin typeface="+mn-lt"/>
              </a:rPr>
              <a:t>March-June 2023</a:t>
            </a:r>
          </a:p>
          <a:p>
            <a:pPr algn="just"/>
            <a:r>
              <a:rPr lang="en-US" sz="2000" dirty="0">
                <a:latin typeface="+mn-lt"/>
              </a:rPr>
              <a:t>Analysis methods: descriptive statistics, factor analysis and multiple regression</a:t>
            </a:r>
          </a:p>
        </p:txBody>
      </p:sp>
    </p:spTree>
    <p:extLst>
      <p:ext uri="{BB962C8B-B14F-4D97-AF65-F5344CB8AC3E}">
        <p14:creationId xmlns:p14="http://schemas.microsoft.com/office/powerpoint/2010/main" val="413481260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04664" y="593933"/>
            <a:ext cx="8229600" cy="714380"/>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pic>
        <p:nvPicPr>
          <p:cNvPr id="2" name="Picture 1">
            <a:extLst>
              <a:ext uri="{FF2B5EF4-FFF2-40B4-BE49-F238E27FC236}">
                <a16:creationId xmlns:a16="http://schemas.microsoft.com/office/drawing/2014/main" id="{2671C6F1-2DBB-4E7A-90DA-44F182C4C575}"/>
              </a:ext>
            </a:extLst>
          </p:cNvPr>
          <p:cNvPicPr>
            <a:picLocks noChangeAspect="1"/>
          </p:cNvPicPr>
          <p:nvPr/>
        </p:nvPicPr>
        <p:blipFill>
          <a:blip r:embed="rId2"/>
          <a:stretch>
            <a:fillRect/>
          </a:stretch>
        </p:blipFill>
        <p:spPr>
          <a:xfrm>
            <a:off x="907513" y="1412777"/>
            <a:ext cx="5627608" cy="3096344"/>
          </a:xfrm>
          <a:prstGeom prst="rect">
            <a:avLst/>
          </a:prstGeom>
        </p:spPr>
      </p:pic>
      <p:sp>
        <p:nvSpPr>
          <p:cNvPr id="4" name="TextBox 3">
            <a:extLst>
              <a:ext uri="{FF2B5EF4-FFF2-40B4-BE49-F238E27FC236}">
                <a16:creationId xmlns:a16="http://schemas.microsoft.com/office/drawing/2014/main" id="{7B84D303-76FA-4A7E-A354-BA8CDEEC03DC}"/>
              </a:ext>
            </a:extLst>
          </p:cNvPr>
          <p:cNvSpPr txBox="1"/>
          <p:nvPr/>
        </p:nvSpPr>
        <p:spPr>
          <a:xfrm>
            <a:off x="457200" y="4613585"/>
            <a:ext cx="8229600" cy="1815882"/>
          </a:xfrm>
          <a:prstGeom prst="rect">
            <a:avLst/>
          </a:prstGeom>
          <a:noFill/>
        </p:spPr>
        <p:txBody>
          <a:bodyPr wrap="square" rtlCol="0">
            <a:spAutoFit/>
          </a:bodyPr>
          <a:lstStyle/>
          <a:p>
            <a:pPr marL="285750" indent="-285750" algn="just">
              <a:buClr>
                <a:srgbClr val="C00000"/>
              </a:buClr>
              <a:buFont typeface="Arial" panose="020B0604020202020204" pitchFamily="34" charset="0"/>
              <a:buChar char="•"/>
            </a:pPr>
            <a:r>
              <a:rPr lang="en-US" sz="1600" dirty="0">
                <a:latin typeface="+mn-lt"/>
              </a:rPr>
              <a:t>As it can be observed, all computed values (mean, median, mode, skewness and kurtosis) reveal a </a:t>
            </a:r>
            <a:r>
              <a:rPr lang="en-US" sz="1600" b="1" dirty="0">
                <a:latin typeface="+mn-lt"/>
              </a:rPr>
              <a:t>very positive attitude of respondents regarding the need to improve energy efficiency </a:t>
            </a:r>
            <a:r>
              <a:rPr lang="en-US" sz="1600" dirty="0">
                <a:latin typeface="+mn-lt"/>
              </a:rPr>
              <a:t>and reduce carbon footprint, as resulted from the self-assessment on a Likert scale from 1 to 5. </a:t>
            </a:r>
          </a:p>
          <a:p>
            <a:pPr marL="285750" indent="-285750" algn="just">
              <a:buClr>
                <a:srgbClr val="C00000"/>
              </a:buClr>
              <a:buFont typeface="Arial" panose="020B0604020202020204" pitchFamily="34" charset="0"/>
              <a:buChar char="•"/>
            </a:pPr>
            <a:r>
              <a:rPr lang="en-US" sz="1600" dirty="0">
                <a:latin typeface="+mn-lt"/>
              </a:rPr>
              <a:t>!!! The Dunning-Kruger (2011) effect refers to a </a:t>
            </a:r>
            <a:r>
              <a:rPr lang="en-US" sz="1600" b="1" dirty="0">
                <a:latin typeface="+mn-lt"/>
              </a:rPr>
              <a:t>cognitive self-assessment bias</a:t>
            </a:r>
            <a:r>
              <a:rPr lang="en-US" sz="1600" dirty="0">
                <a:latin typeface="+mn-lt"/>
              </a:rPr>
              <a:t>, because respondents are asked to self-evaluate themselves and some of them might tend to over-evaluate themselves on topics they do not truly understand or perceive as having a positive connotation with which they want to be associated with.</a:t>
            </a:r>
            <a:endParaRPr lang="ro-RO" sz="1600" dirty="0">
              <a:latin typeface="+mn-lt"/>
            </a:endParaRPr>
          </a:p>
        </p:txBody>
      </p:sp>
    </p:spTree>
    <p:extLst>
      <p:ext uri="{BB962C8B-B14F-4D97-AF65-F5344CB8AC3E}">
        <p14:creationId xmlns:p14="http://schemas.microsoft.com/office/powerpoint/2010/main" val="289572050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1520" y="318450"/>
            <a:ext cx="8229600" cy="714380"/>
          </a:xfrm>
        </p:spPr>
        <p:txBody>
          <a:bodyPr>
            <a:normAutofit fontScale="90000"/>
          </a:bodyPr>
          <a:lstStyle/>
          <a:p>
            <a:pPr eaLnBrk="1" hangingPunct="1">
              <a:defRPr/>
            </a:pPr>
            <a:r>
              <a:rPr lang="en-US" b="1" dirty="0">
                <a:solidFill>
                  <a:srgbClr val="C00000"/>
                </a:solidFill>
                <a:latin typeface="+mn-lt"/>
              </a:rPr>
              <a:t>Results and discussions</a:t>
            </a:r>
            <a:endParaRPr lang="ro-RO" b="1" dirty="0">
              <a:solidFill>
                <a:srgbClr val="C00000"/>
              </a:solidFill>
              <a:latin typeface="+mn-lt"/>
            </a:endParaRPr>
          </a:p>
        </p:txBody>
      </p:sp>
      <p:pic>
        <p:nvPicPr>
          <p:cNvPr id="9" name="Picture 8">
            <a:extLst>
              <a:ext uri="{FF2B5EF4-FFF2-40B4-BE49-F238E27FC236}">
                <a16:creationId xmlns:a16="http://schemas.microsoft.com/office/drawing/2014/main" id="{F7E65202-0C30-4F78-93D2-BA4A30DFBE76}"/>
              </a:ext>
            </a:extLst>
          </p:cNvPr>
          <p:cNvPicPr>
            <a:picLocks noChangeAspect="1"/>
          </p:cNvPicPr>
          <p:nvPr/>
        </p:nvPicPr>
        <p:blipFill>
          <a:blip r:embed="rId2"/>
          <a:stretch>
            <a:fillRect/>
          </a:stretch>
        </p:blipFill>
        <p:spPr>
          <a:xfrm>
            <a:off x="827584" y="1196752"/>
            <a:ext cx="5729478" cy="5164074"/>
          </a:xfrm>
          <a:prstGeom prst="rect">
            <a:avLst/>
          </a:prstGeom>
        </p:spPr>
      </p:pic>
    </p:spTree>
    <p:extLst>
      <p:ext uri="{BB962C8B-B14F-4D97-AF65-F5344CB8AC3E}">
        <p14:creationId xmlns:p14="http://schemas.microsoft.com/office/powerpoint/2010/main" val="2996140103"/>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4122</TotalTime>
  <Words>2240</Words>
  <Application>Microsoft Office PowerPoint</Application>
  <PresentationFormat>On-screen Show (4:3)</PresentationFormat>
  <Paragraphs>271</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Franklin Gothic Book</vt:lpstr>
      <vt:lpstr>Perpetua</vt:lpstr>
      <vt:lpstr>Times New Roman</vt:lpstr>
      <vt:lpstr>Wingdings</vt:lpstr>
      <vt:lpstr>Wingdings 2</vt:lpstr>
      <vt:lpstr>Equity</vt:lpstr>
      <vt:lpstr>PowerPoint Presentation</vt:lpstr>
      <vt:lpstr>Research objective</vt:lpstr>
      <vt:lpstr>Introduction/ Context</vt:lpstr>
      <vt:lpstr>Literature review</vt:lpstr>
      <vt:lpstr>Literature review</vt:lpstr>
      <vt:lpstr>Literature review</vt:lpstr>
      <vt:lpstr>Methodology</vt:lpstr>
      <vt:lpstr>Results and discussions</vt:lpstr>
      <vt:lpstr>Results and discussions</vt:lpstr>
      <vt:lpstr>Results and discussions</vt:lpstr>
      <vt:lpstr>Results and discussions</vt:lpstr>
      <vt:lpstr>Results and discussions</vt:lpstr>
      <vt:lpstr>Results and discussions</vt:lpstr>
      <vt:lpstr>Conclusions</vt:lpstr>
      <vt:lpstr>Acknowledgement </vt:lpstr>
    </vt:vector>
  </TitlesOfParts>
  <Company>xxx xxx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Trade Liberalization: Regional Approach</dc:title>
  <dc:creator>xxx</dc:creator>
  <cp:lastModifiedBy>Administrator</cp:lastModifiedBy>
  <cp:revision>1162</cp:revision>
  <dcterms:created xsi:type="dcterms:W3CDTF">2006-11-03T19:52:35Z</dcterms:created>
  <dcterms:modified xsi:type="dcterms:W3CDTF">2023-09-11T15:09:16Z</dcterms:modified>
</cp:coreProperties>
</file>