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4" r:id="rId9"/>
    <p:sldId id="265" r:id="rId10"/>
    <p:sldId id="26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82086" autoAdjust="0"/>
  </p:normalViewPr>
  <p:slideViewPr>
    <p:cSldViewPr snapToGrid="0">
      <p:cViewPr varScale="1">
        <p:scale>
          <a:sx n="72" d="100"/>
          <a:sy n="72" d="100"/>
        </p:scale>
        <p:origin x="1075" y="7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D:\ASE\Cercetare\Norway%20Grants\Crucea\Trimise%20Tantau\ENERGIE%20ELECTRICA%202020-202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Sheet1!$B$4:$C$4</c:f>
              <c:strCache>
                <c:ptCount val="2"/>
                <c:pt idx="0">
                  <c:v>Consum kWz</c:v>
                </c:pt>
              </c:strCache>
            </c:strRef>
          </c:tx>
          <c:spPr>
            <a:solidFill>
              <a:schemeClr val="accent1"/>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ro-R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Sheet1!$D$3:$AM$3</c:f>
              <c:strCache>
                <c:ptCount val="36"/>
                <c:pt idx="0">
                  <c:v>ian.20</c:v>
                </c:pt>
                <c:pt idx="1">
                  <c:v>feb.20</c:v>
                </c:pt>
                <c:pt idx="2">
                  <c:v>mar.20</c:v>
                </c:pt>
                <c:pt idx="3">
                  <c:v>apr.20</c:v>
                </c:pt>
                <c:pt idx="4">
                  <c:v>mai.20</c:v>
                </c:pt>
                <c:pt idx="5">
                  <c:v>iun.20</c:v>
                </c:pt>
                <c:pt idx="6">
                  <c:v>iul.20</c:v>
                </c:pt>
                <c:pt idx="7">
                  <c:v>aug.20</c:v>
                </c:pt>
                <c:pt idx="8">
                  <c:v>sept.20</c:v>
                </c:pt>
                <c:pt idx="9">
                  <c:v>oct.20</c:v>
                </c:pt>
                <c:pt idx="10">
                  <c:v>nov.20</c:v>
                </c:pt>
                <c:pt idx="11">
                  <c:v>dec.20</c:v>
                </c:pt>
                <c:pt idx="12">
                  <c:v>ian.21</c:v>
                </c:pt>
                <c:pt idx="13">
                  <c:v>feb.21</c:v>
                </c:pt>
                <c:pt idx="14">
                  <c:v>mar.21</c:v>
                </c:pt>
                <c:pt idx="15">
                  <c:v>31.04.2021</c:v>
                </c:pt>
                <c:pt idx="16">
                  <c:v>mai.21</c:v>
                </c:pt>
                <c:pt idx="17">
                  <c:v>iun.21</c:v>
                </c:pt>
                <c:pt idx="18">
                  <c:v>iul.21</c:v>
                </c:pt>
                <c:pt idx="19">
                  <c:v>aug.21</c:v>
                </c:pt>
                <c:pt idx="20">
                  <c:v>sept.21</c:v>
                </c:pt>
                <c:pt idx="21">
                  <c:v>oct.21</c:v>
                </c:pt>
                <c:pt idx="22">
                  <c:v>nov.21</c:v>
                </c:pt>
                <c:pt idx="23">
                  <c:v>dec.21</c:v>
                </c:pt>
                <c:pt idx="24">
                  <c:v>ian.22</c:v>
                </c:pt>
                <c:pt idx="25">
                  <c:v>feb.22</c:v>
                </c:pt>
                <c:pt idx="26">
                  <c:v>mar.22</c:v>
                </c:pt>
                <c:pt idx="27">
                  <c:v>apr.22</c:v>
                </c:pt>
                <c:pt idx="28">
                  <c:v>mai.22</c:v>
                </c:pt>
                <c:pt idx="29">
                  <c:v>iun.22</c:v>
                </c:pt>
                <c:pt idx="30">
                  <c:v>iul.22</c:v>
                </c:pt>
                <c:pt idx="31">
                  <c:v>aug.22</c:v>
                </c:pt>
                <c:pt idx="32">
                  <c:v>sept.22</c:v>
                </c:pt>
                <c:pt idx="33">
                  <c:v>oct.22</c:v>
                </c:pt>
                <c:pt idx="34">
                  <c:v>nov.22</c:v>
                </c:pt>
                <c:pt idx="35">
                  <c:v>dec.22</c:v>
                </c:pt>
              </c:strCache>
            </c:strRef>
          </c:cat>
          <c:val>
            <c:numRef>
              <c:f>Sheet1!$D$4:$AM$4</c:f>
              <c:numCache>
                <c:formatCode>General</c:formatCode>
                <c:ptCount val="36"/>
                <c:pt idx="1">
                  <c:v>2542</c:v>
                </c:pt>
                <c:pt idx="2">
                  <c:v>1540</c:v>
                </c:pt>
                <c:pt idx="3">
                  <c:v>1084</c:v>
                </c:pt>
                <c:pt idx="4">
                  <c:v>1020</c:v>
                </c:pt>
                <c:pt idx="5">
                  <c:v>966</c:v>
                </c:pt>
                <c:pt idx="7">
                  <c:v>1397</c:v>
                </c:pt>
                <c:pt idx="8">
                  <c:v>2985</c:v>
                </c:pt>
                <c:pt idx="9">
                  <c:v>1135</c:v>
                </c:pt>
                <c:pt idx="10">
                  <c:v>1500</c:v>
                </c:pt>
                <c:pt idx="11">
                  <c:v>1664</c:v>
                </c:pt>
                <c:pt idx="12">
                  <c:v>1819</c:v>
                </c:pt>
                <c:pt idx="13">
                  <c:v>1812</c:v>
                </c:pt>
                <c:pt idx="14">
                  <c:v>1681</c:v>
                </c:pt>
                <c:pt idx="15">
                  <c:v>1697</c:v>
                </c:pt>
                <c:pt idx="16">
                  <c:v>1087</c:v>
                </c:pt>
                <c:pt idx="17">
                  <c:v>1113</c:v>
                </c:pt>
                <c:pt idx="18">
                  <c:v>1593</c:v>
                </c:pt>
                <c:pt idx="19">
                  <c:v>1486</c:v>
                </c:pt>
                <c:pt idx="20">
                  <c:v>1164</c:v>
                </c:pt>
                <c:pt idx="21">
                  <c:v>1594</c:v>
                </c:pt>
                <c:pt idx="22">
                  <c:v>1636</c:v>
                </c:pt>
                <c:pt idx="23">
                  <c:v>2085</c:v>
                </c:pt>
                <c:pt idx="24">
                  <c:v>2254</c:v>
                </c:pt>
                <c:pt idx="25">
                  <c:v>1949</c:v>
                </c:pt>
                <c:pt idx="26">
                  <c:v>2212</c:v>
                </c:pt>
                <c:pt idx="27">
                  <c:v>1410</c:v>
                </c:pt>
                <c:pt idx="28">
                  <c:v>1457</c:v>
                </c:pt>
                <c:pt idx="29">
                  <c:v>1113</c:v>
                </c:pt>
                <c:pt idx="30">
                  <c:v>1593</c:v>
                </c:pt>
                <c:pt idx="31">
                  <c:v>1652</c:v>
                </c:pt>
                <c:pt idx="32">
                  <c:v>176</c:v>
                </c:pt>
                <c:pt idx="33">
                  <c:v>1047</c:v>
                </c:pt>
                <c:pt idx="34">
                  <c:v>1429</c:v>
                </c:pt>
                <c:pt idx="35">
                  <c:v>805</c:v>
                </c:pt>
              </c:numCache>
            </c:numRef>
          </c:val>
          <c:extLst>
            <c:ext xmlns:c16="http://schemas.microsoft.com/office/drawing/2014/chart" uri="{C3380CC4-5D6E-409C-BE32-E72D297353CC}">
              <c16:uniqueId val="{00000000-4493-4B4E-ADB3-6FD93FC47558}"/>
            </c:ext>
          </c:extLst>
        </c:ser>
        <c:dLbls>
          <c:showLegendKey val="0"/>
          <c:showVal val="0"/>
          <c:showCatName val="0"/>
          <c:showSerName val="0"/>
          <c:showPercent val="0"/>
          <c:showBubbleSize val="0"/>
        </c:dLbls>
        <c:axId val="823518015"/>
        <c:axId val="1020907087"/>
      </c:areaChart>
      <c:catAx>
        <c:axId val="823518015"/>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ro-RO" dirty="0"/>
                  <a:t>2020-2022</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ro-RO"/>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o-RO"/>
          </a:p>
        </c:txPr>
        <c:crossAx val="1020907087"/>
        <c:crosses val="autoZero"/>
        <c:auto val="1"/>
        <c:lblAlgn val="ctr"/>
        <c:lblOffset val="100"/>
        <c:noMultiLvlLbl val="0"/>
      </c:catAx>
      <c:valAx>
        <c:axId val="102090708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ro-RO" dirty="0"/>
                  <a:t>Consum kW</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ro-RO"/>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o-RO"/>
          </a:p>
        </c:txPr>
        <c:crossAx val="823518015"/>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ro-R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EA642F-CB9C-410B-BE02-758D53E00878}" type="datetimeFigureOut">
              <a:rPr lang="ro-RO" smtClean="0"/>
              <a:t>19.07.2023</a:t>
            </a:fld>
            <a:endParaRPr lang="ro-R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E94D73-2211-4558-8F39-028F7171CFA6}" type="slidenum">
              <a:rPr lang="ro-RO" smtClean="0"/>
              <a:t>‹#›</a:t>
            </a:fld>
            <a:endParaRPr lang="ro-RO"/>
          </a:p>
        </p:txBody>
      </p:sp>
    </p:spTree>
    <p:extLst>
      <p:ext uri="{BB962C8B-B14F-4D97-AF65-F5344CB8AC3E}">
        <p14:creationId xmlns:p14="http://schemas.microsoft.com/office/powerpoint/2010/main" val="25552838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ro-RO" sz="1200" kern="1200" dirty="0">
                <a:solidFill>
                  <a:schemeClr val="tx1"/>
                </a:solidFill>
                <a:effectLst/>
                <a:latin typeface="+mn-lt"/>
                <a:ea typeface="+mn-ea"/>
                <a:cs typeface="+mn-cs"/>
              </a:rPr>
              <a:t>Cantitatea medie lunară cea mai ridicată de precipitaţii atmosferice se înregistrează la majoritatea posturilor pluviometrice în luna iunie şi variază între 30-45 mm în zona litorala şi 60-65 mm în extremitatea sud-vestica a Dobrogei. În timpul anului nu se constată o variaţie sezonieră a precipitaţiilor, mediile lunare oscilând între 20 şi 43 mm, în schimb, valorile maxime lunare şi maxime zilnice pe luni variază sezonier, cu valori mai mici iarna şi mai mari vara.</a:t>
            </a:r>
          </a:p>
          <a:p>
            <a:pPr algn="just"/>
            <a:r>
              <a:rPr lang="ro-RO" sz="1200" kern="1200" dirty="0">
                <a:solidFill>
                  <a:schemeClr val="tx1"/>
                </a:solidFill>
                <a:effectLst/>
                <a:latin typeface="+mn-lt"/>
                <a:ea typeface="+mn-ea"/>
                <a:cs typeface="+mn-cs"/>
              </a:rPr>
              <a:t>Precipitaţiile solide, sub forma de zăpadă, au o frecvență medie de cca. 12 zile pe an. Cele mai reduse cantităţi lunare se constată în perioada februarie – aprilie, la sfârşitul verii şi începutul toamnei, iar cantităţile cele mai mari în lunile mai, iunie, iulie (cu predominare în iunie) şi în noiembrie – decembrie (cu predominare în decembrie). Zăpada şi lapoviță se produc în semestrul rece, octombrie – martie.</a:t>
            </a:r>
          </a:p>
          <a:p>
            <a:endParaRPr lang="ro-RO" dirty="0"/>
          </a:p>
        </p:txBody>
      </p:sp>
      <p:sp>
        <p:nvSpPr>
          <p:cNvPr id="4" name="Slide Number Placeholder 3"/>
          <p:cNvSpPr>
            <a:spLocks noGrp="1"/>
          </p:cNvSpPr>
          <p:nvPr>
            <p:ph type="sldNum" sz="quarter" idx="5"/>
          </p:nvPr>
        </p:nvSpPr>
        <p:spPr/>
        <p:txBody>
          <a:bodyPr/>
          <a:lstStyle/>
          <a:p>
            <a:fld id="{F5E94D73-2211-4558-8F39-028F7171CFA6}" type="slidenum">
              <a:rPr lang="ro-RO" smtClean="0"/>
              <a:t>4</a:t>
            </a:fld>
            <a:endParaRPr lang="ro-RO"/>
          </a:p>
        </p:txBody>
      </p:sp>
    </p:spTree>
    <p:extLst>
      <p:ext uri="{BB962C8B-B14F-4D97-AF65-F5344CB8AC3E}">
        <p14:creationId xmlns:p14="http://schemas.microsoft.com/office/powerpoint/2010/main" val="3022148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ro-RO" sz="1200" kern="1200" dirty="0">
                <a:solidFill>
                  <a:schemeClr val="tx1"/>
                </a:solidFill>
                <a:effectLst/>
                <a:latin typeface="+mn-lt"/>
                <a:ea typeface="+mn-ea"/>
                <a:cs typeface="+mn-cs"/>
              </a:rPr>
              <a:t>Sistemul de încălzire-răcire și de alimentare cu apă caldă din Comuna Crucea este de tip descentralizat, acesta fiind independent la nivelul fiecărei clădiri reprezentative pentru administrația publică locală. Principalele clădiri publice din comuna CRUCEA și sursele de încălzire ale acestora sunt evidențiate în tabelul nr. 1.</a:t>
            </a:r>
          </a:p>
          <a:p>
            <a:pPr algn="just"/>
            <a:r>
              <a:rPr lang="ro-RO" sz="1200" kern="1200" dirty="0">
                <a:solidFill>
                  <a:schemeClr val="tx1"/>
                </a:solidFill>
                <a:effectLst/>
                <a:latin typeface="+mn-lt"/>
                <a:ea typeface="+mn-ea"/>
                <a:cs typeface="+mn-cs"/>
              </a:rPr>
              <a:t>Pentru încălzirea sediului primăriei comunei Crucea în timpul lunilor reci se folosește o centrală alimentată cu propan (Tabelul nr.3), în timp ce răcirea spațiilor în perioada de vârf de vară este asigurată cu aparate electrice de aer condiționat.</a:t>
            </a:r>
          </a:p>
          <a:p>
            <a:br>
              <a:rPr lang="ro-RO" sz="1200" kern="1200" dirty="0">
                <a:solidFill>
                  <a:schemeClr val="tx1"/>
                </a:solidFill>
                <a:effectLst/>
                <a:latin typeface="+mn-lt"/>
                <a:ea typeface="+mn-ea"/>
                <a:cs typeface="+mn-cs"/>
              </a:rPr>
            </a:br>
            <a:endParaRPr lang="ro-RO" sz="1200" kern="1200" dirty="0">
              <a:solidFill>
                <a:schemeClr val="tx1"/>
              </a:solidFill>
              <a:effectLst/>
              <a:latin typeface="+mn-lt"/>
              <a:ea typeface="+mn-ea"/>
              <a:cs typeface="+mn-cs"/>
            </a:endParaRPr>
          </a:p>
          <a:p>
            <a:br>
              <a:rPr lang="ro-RO" sz="1200" kern="1200" dirty="0">
                <a:solidFill>
                  <a:schemeClr val="tx1"/>
                </a:solidFill>
                <a:effectLst/>
                <a:latin typeface="+mn-lt"/>
                <a:ea typeface="+mn-ea"/>
                <a:cs typeface="+mn-cs"/>
              </a:rPr>
            </a:br>
            <a:endParaRPr lang="ro-RO" dirty="0"/>
          </a:p>
        </p:txBody>
      </p:sp>
      <p:sp>
        <p:nvSpPr>
          <p:cNvPr id="4" name="Slide Number Placeholder 3"/>
          <p:cNvSpPr>
            <a:spLocks noGrp="1"/>
          </p:cNvSpPr>
          <p:nvPr>
            <p:ph type="sldNum" sz="quarter" idx="5"/>
          </p:nvPr>
        </p:nvSpPr>
        <p:spPr/>
        <p:txBody>
          <a:bodyPr/>
          <a:lstStyle/>
          <a:p>
            <a:fld id="{F5E94D73-2211-4558-8F39-028F7171CFA6}" type="slidenum">
              <a:rPr lang="ro-RO" smtClean="0"/>
              <a:t>5</a:t>
            </a:fld>
            <a:endParaRPr lang="ro-RO"/>
          </a:p>
        </p:txBody>
      </p:sp>
    </p:spTree>
    <p:extLst>
      <p:ext uri="{BB962C8B-B14F-4D97-AF65-F5344CB8AC3E}">
        <p14:creationId xmlns:p14="http://schemas.microsoft.com/office/powerpoint/2010/main" val="4244400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5"/>
          </p:nvPr>
        </p:nvSpPr>
        <p:spPr/>
        <p:txBody>
          <a:bodyPr/>
          <a:lstStyle/>
          <a:p>
            <a:fld id="{F5E94D73-2211-4558-8F39-028F7171CFA6}" type="slidenum">
              <a:rPr lang="ro-RO" smtClean="0"/>
              <a:t>6</a:t>
            </a:fld>
            <a:endParaRPr lang="ro-RO"/>
          </a:p>
        </p:txBody>
      </p:sp>
    </p:spTree>
    <p:extLst>
      <p:ext uri="{BB962C8B-B14F-4D97-AF65-F5344CB8AC3E}">
        <p14:creationId xmlns:p14="http://schemas.microsoft.com/office/powerpoint/2010/main" val="2650800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ro-RO" sz="1200" kern="1200" dirty="0">
                <a:solidFill>
                  <a:schemeClr val="tx1"/>
                </a:solidFill>
                <a:effectLst/>
                <a:latin typeface="+mn-lt"/>
                <a:ea typeface="+mn-ea"/>
                <a:cs typeface="+mn-cs"/>
              </a:rPr>
              <a:t>Cladirea Primăriei Crucea a înregistrat în ultimii trei ani un consum aproape constant pentru iluminat și folosirea aparatelor de aer condiționat de 58kWh/m</a:t>
            </a:r>
            <a:r>
              <a:rPr lang="ro-RO" sz="1200" kern="1200" baseline="30000" dirty="0">
                <a:solidFill>
                  <a:schemeClr val="tx1"/>
                </a:solidFill>
                <a:effectLst/>
                <a:latin typeface="+mn-lt"/>
                <a:ea typeface="+mn-ea"/>
                <a:cs typeface="+mn-cs"/>
              </a:rPr>
              <a:t>2</a:t>
            </a:r>
            <a:r>
              <a:rPr lang="ro-RO" sz="1200" kern="1200" dirty="0">
                <a:solidFill>
                  <a:schemeClr val="tx1"/>
                </a:solidFill>
                <a:effectLst/>
                <a:latin typeface="+mn-lt"/>
                <a:ea typeface="+mn-ea"/>
                <a:cs typeface="+mn-cs"/>
              </a:rPr>
              <a:t> *an. (tabelul nr.4).</a:t>
            </a:r>
          </a:p>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kern="1200" dirty="0">
                <a:solidFill>
                  <a:schemeClr val="tx1"/>
                </a:solidFill>
                <a:effectLst/>
                <a:latin typeface="+mn-lt"/>
                <a:ea typeface="+mn-ea"/>
                <a:cs typeface="+mn-cs"/>
              </a:rPr>
              <a:t>În ceea ce privește consumul de energie pentru încălzire și apă caldă menajeră acesta a oscilat semnificativ, de la un minim de 98,532 kWh/m2*an în anul 2020 la un maxim de 211,2159 kWh/m2*an) în anul 2021 și la o valoare intermediară de </a:t>
            </a:r>
            <a:r>
              <a:rPr lang="en-US" sz="1200" kern="1200" dirty="0">
                <a:solidFill>
                  <a:schemeClr val="tx1"/>
                </a:solidFill>
                <a:effectLst/>
                <a:latin typeface="+mn-lt"/>
                <a:ea typeface="+mn-ea"/>
                <a:cs typeface="+mn-cs"/>
              </a:rPr>
              <a:t>138k kWh/m2*an</a:t>
            </a:r>
            <a:r>
              <a:rPr lang="ro-RO" sz="1200" kern="1200" dirty="0">
                <a:solidFill>
                  <a:schemeClr val="tx1"/>
                </a:solidFill>
                <a:effectLst/>
                <a:latin typeface="+mn-lt"/>
                <a:ea typeface="+mn-ea"/>
                <a:cs typeface="+mn-cs"/>
              </a:rPr>
              <a:t> în anul 2022.</a:t>
            </a:r>
          </a:p>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kern="1200" dirty="0">
                <a:solidFill>
                  <a:schemeClr val="tx1"/>
                </a:solidFill>
                <a:effectLst/>
                <a:latin typeface="+mn-lt"/>
                <a:ea typeface="+mn-ea"/>
                <a:cs typeface="+mn-cs"/>
              </a:rPr>
              <a:t>Dat fiind faptul că sediul Comunei Crucea a fost izolat termic la exterior consumul de energie termică înregistrat este ridicat, fiind departe de noile standarde europene de consum pentru clădiri. Valorile oscilante ale consumului de energie termică de la sediul primăriei comunei Crucea pot fi explicate prin limitările pandemiei COVID19, spațiu neîncălzit...de.ce?, temperaturi diferite în aceeași lună, dar în ani diferiti (ar fi tabelul de la Introducere) sau folosirea deficitară a ușilor și ferestrelor......spații nelocuite...)......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ro-RO" sz="1200" kern="1200" dirty="0">
              <a:solidFill>
                <a:schemeClr val="tx1"/>
              </a:solidFill>
              <a:effectLst/>
              <a:latin typeface="+mn-lt"/>
              <a:ea typeface="+mn-ea"/>
              <a:cs typeface="+mn-cs"/>
            </a:endParaRPr>
          </a:p>
          <a:p>
            <a:endParaRPr lang="ro-RO" sz="1200" kern="1200" dirty="0">
              <a:solidFill>
                <a:schemeClr val="tx1"/>
              </a:solidFill>
              <a:effectLst/>
              <a:latin typeface="+mn-lt"/>
              <a:ea typeface="+mn-ea"/>
              <a:cs typeface="+mn-cs"/>
            </a:endParaRPr>
          </a:p>
          <a:p>
            <a:br>
              <a:rPr lang="ro-RO" sz="1200" kern="1200" dirty="0">
                <a:solidFill>
                  <a:schemeClr val="tx1"/>
                </a:solidFill>
                <a:effectLst/>
                <a:latin typeface="+mn-lt"/>
                <a:ea typeface="+mn-ea"/>
                <a:cs typeface="+mn-cs"/>
              </a:rPr>
            </a:br>
            <a:endParaRPr lang="ro-RO" dirty="0"/>
          </a:p>
        </p:txBody>
      </p:sp>
      <p:sp>
        <p:nvSpPr>
          <p:cNvPr id="4" name="Slide Number Placeholder 3"/>
          <p:cNvSpPr>
            <a:spLocks noGrp="1"/>
          </p:cNvSpPr>
          <p:nvPr>
            <p:ph type="sldNum" sz="quarter" idx="5"/>
          </p:nvPr>
        </p:nvSpPr>
        <p:spPr/>
        <p:txBody>
          <a:bodyPr/>
          <a:lstStyle/>
          <a:p>
            <a:fld id="{F5E94D73-2211-4558-8F39-028F7171CFA6}" type="slidenum">
              <a:rPr lang="ro-RO" smtClean="0"/>
              <a:t>8</a:t>
            </a:fld>
            <a:endParaRPr lang="ro-RO"/>
          </a:p>
        </p:txBody>
      </p:sp>
    </p:spTree>
    <p:extLst>
      <p:ext uri="{BB962C8B-B14F-4D97-AF65-F5344CB8AC3E}">
        <p14:creationId xmlns:p14="http://schemas.microsoft.com/office/powerpoint/2010/main" val="2303324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July 2020 and Sept 2022</a:t>
            </a:r>
            <a:endParaRPr lang="ro-RO" dirty="0"/>
          </a:p>
        </p:txBody>
      </p:sp>
      <p:sp>
        <p:nvSpPr>
          <p:cNvPr id="4" name="Slide Number Placeholder 3"/>
          <p:cNvSpPr>
            <a:spLocks noGrp="1"/>
          </p:cNvSpPr>
          <p:nvPr>
            <p:ph type="sldNum" sz="quarter" idx="5"/>
          </p:nvPr>
        </p:nvSpPr>
        <p:spPr/>
        <p:txBody>
          <a:bodyPr/>
          <a:lstStyle/>
          <a:p>
            <a:fld id="{F5E94D73-2211-4558-8F39-028F7171CFA6}" type="slidenum">
              <a:rPr lang="ro-RO" smtClean="0"/>
              <a:t>9</a:t>
            </a:fld>
            <a:endParaRPr lang="ro-RO"/>
          </a:p>
        </p:txBody>
      </p:sp>
    </p:spTree>
    <p:extLst>
      <p:ext uri="{BB962C8B-B14F-4D97-AF65-F5344CB8AC3E}">
        <p14:creationId xmlns:p14="http://schemas.microsoft.com/office/powerpoint/2010/main" val="9781554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1200" dirty="0">
                <a:latin typeface="Times New Roman" panose="02020603050405020304" pitchFamily="18" charset="0"/>
                <a:ea typeface="Arial" panose="020B0604020202020204" pitchFamily="34" charset="0"/>
              </a:rPr>
              <a:t>În partea a doua a studiului de caz vor fi propuse următoarele activități:</a:t>
            </a:r>
          </a:p>
          <a:p>
            <a:pPr marL="0" marR="0" lvl="0" indent="0" algn="l" defTabSz="914400" rtl="0" eaLnBrk="1" fontAlgn="auto" latinLnBrk="0" hangingPunct="1">
              <a:lnSpc>
                <a:spcPct val="100000"/>
              </a:lnSpc>
              <a:spcBef>
                <a:spcPts val="0"/>
              </a:spcBef>
              <a:spcAft>
                <a:spcPts val="0"/>
              </a:spcAft>
              <a:buClrTx/>
              <a:buSzTx/>
              <a:buFontTx/>
              <a:buNone/>
              <a:tabLst/>
              <a:defRPr/>
            </a:pPr>
            <a:r>
              <a:rPr lang="ro-RO" sz="1200" dirty="0">
                <a:latin typeface="Times New Roman" panose="02020603050405020304" pitchFamily="18" charset="0"/>
                <a:ea typeface="Arial" panose="020B0604020202020204" pitchFamily="34" charset="0"/>
              </a:rPr>
              <a:t>1. soluțiile tehnice pentru acoperirea necesarului de energie a comunei Crucea din surse regenerabile (pompe de căldură + panouri fotovoltaice).</a:t>
            </a:r>
          </a:p>
          <a:p>
            <a:pPr marL="0" marR="0" lvl="0" indent="0" algn="l" defTabSz="914400" rtl="0" eaLnBrk="1" fontAlgn="auto" latinLnBrk="0" hangingPunct="1">
              <a:lnSpc>
                <a:spcPct val="100000"/>
              </a:lnSpc>
              <a:spcBef>
                <a:spcPts val="0"/>
              </a:spcBef>
              <a:spcAft>
                <a:spcPts val="0"/>
              </a:spcAft>
              <a:buClrTx/>
              <a:buSzTx/>
              <a:buFontTx/>
              <a:buNone/>
              <a:tabLst/>
              <a:defRPr/>
            </a:pPr>
            <a:r>
              <a:rPr lang="ro-RO" sz="1200" dirty="0">
                <a:effectLst/>
                <a:latin typeface="Times New Roman" panose="02020603050405020304" pitchFamily="18" charset="0"/>
                <a:ea typeface="Arial" panose="020B0604020202020204" pitchFamily="34" charset="0"/>
              </a:rPr>
              <a:t>2. Se vor face propuneri pentru folosirea tehnogoliilor identificate în acoperirea consumului.</a:t>
            </a:r>
          </a:p>
          <a:p>
            <a:pPr marL="0" marR="0" lvl="0" indent="0" algn="l" defTabSz="914400" rtl="0" eaLnBrk="1" fontAlgn="auto" latinLnBrk="0" hangingPunct="1">
              <a:lnSpc>
                <a:spcPct val="100000"/>
              </a:lnSpc>
              <a:spcBef>
                <a:spcPts val="0"/>
              </a:spcBef>
              <a:spcAft>
                <a:spcPts val="0"/>
              </a:spcAft>
              <a:buClrTx/>
              <a:buSzTx/>
              <a:buFontTx/>
              <a:buNone/>
              <a:tabLst/>
              <a:defRPr/>
            </a:pPr>
            <a:r>
              <a:rPr lang="ro-RO" sz="1200" dirty="0">
                <a:effectLst/>
                <a:latin typeface="Times New Roman" panose="02020603050405020304" pitchFamily="18" charset="0"/>
                <a:ea typeface="Arial" panose="020B0604020202020204" pitchFamily="34" charset="0"/>
              </a:rPr>
              <a:t>3. Realizarea conceptelor optime de proiect și fișelor de poriect aferente pe baza soluțiilor cele mai eficiente identificate. </a:t>
            </a:r>
          </a:p>
          <a:p>
            <a:pPr marL="0" marR="0" lvl="0" indent="0" algn="l" defTabSz="914400" rtl="0" eaLnBrk="1" fontAlgn="auto" latinLnBrk="0" hangingPunct="1">
              <a:lnSpc>
                <a:spcPct val="100000"/>
              </a:lnSpc>
              <a:spcBef>
                <a:spcPts val="0"/>
              </a:spcBef>
              <a:spcAft>
                <a:spcPts val="0"/>
              </a:spcAft>
              <a:buClrTx/>
              <a:buSzTx/>
              <a:buFontTx/>
              <a:buNone/>
              <a:tabLst/>
              <a:defRPr/>
            </a:pPr>
            <a:r>
              <a:rPr lang="ro-RO" sz="1200" dirty="0">
                <a:effectLst/>
                <a:latin typeface="Times New Roman" panose="02020603050405020304" pitchFamily="18" charset="0"/>
                <a:ea typeface="Arial" panose="020B0604020202020204" pitchFamily="34" charset="0"/>
              </a:rPr>
              <a:t>Pentru acestea vom propune un buget, vom seta anumite rezultate de îndeplinit și vom calcula beneficiile financiare cunatificabile. </a:t>
            </a:r>
            <a:endParaRPr lang="ro-RO" sz="1200" dirty="0">
              <a:effectLst/>
              <a:latin typeface="Arial" panose="020B0604020202020204" pitchFamily="34" charset="0"/>
              <a:ea typeface="Arial" panose="020B0604020202020204" pitchFamily="34" charset="0"/>
            </a:endParaRPr>
          </a:p>
          <a:p>
            <a:endParaRPr lang="ro-RO" dirty="0"/>
          </a:p>
        </p:txBody>
      </p:sp>
      <p:sp>
        <p:nvSpPr>
          <p:cNvPr id="4" name="Slide Number Placeholder 3"/>
          <p:cNvSpPr>
            <a:spLocks noGrp="1"/>
          </p:cNvSpPr>
          <p:nvPr>
            <p:ph type="sldNum" sz="quarter" idx="5"/>
          </p:nvPr>
        </p:nvSpPr>
        <p:spPr/>
        <p:txBody>
          <a:bodyPr/>
          <a:lstStyle/>
          <a:p>
            <a:fld id="{F5E94D73-2211-4558-8F39-028F7171CFA6}" type="slidenum">
              <a:rPr lang="ro-RO" smtClean="0"/>
              <a:t>10</a:t>
            </a:fld>
            <a:endParaRPr lang="ro-RO"/>
          </a:p>
        </p:txBody>
      </p:sp>
    </p:spTree>
    <p:extLst>
      <p:ext uri="{BB962C8B-B14F-4D97-AF65-F5344CB8AC3E}">
        <p14:creationId xmlns:p14="http://schemas.microsoft.com/office/powerpoint/2010/main" val="1566387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EE84EED-D5ED-441A-AFA8-56F0A43C4543}" type="datetimeFigureOut">
              <a:rPr lang="ro-RO" smtClean="0"/>
              <a:t>19.07.2023</a:t>
            </a:fld>
            <a:endParaRPr lang="ro-RO"/>
          </a:p>
        </p:txBody>
      </p:sp>
      <p:sp>
        <p:nvSpPr>
          <p:cNvPr id="5" name="Footer Placeholder 4"/>
          <p:cNvSpPr>
            <a:spLocks noGrp="1"/>
          </p:cNvSpPr>
          <p:nvPr>
            <p:ph type="ftr" sz="quarter" idx="11"/>
          </p:nvPr>
        </p:nvSpPr>
        <p:spPr>
          <a:xfrm>
            <a:off x="2416500" y="329307"/>
            <a:ext cx="4973915" cy="309201"/>
          </a:xfrm>
        </p:spPr>
        <p:txBody>
          <a:bodyPr/>
          <a:lstStyle/>
          <a:p>
            <a:endParaRPr lang="ro-RO"/>
          </a:p>
        </p:txBody>
      </p:sp>
      <p:sp>
        <p:nvSpPr>
          <p:cNvPr id="6" name="Slide Number Placeholder 5"/>
          <p:cNvSpPr>
            <a:spLocks noGrp="1"/>
          </p:cNvSpPr>
          <p:nvPr>
            <p:ph type="sldNum" sz="quarter" idx="12"/>
          </p:nvPr>
        </p:nvSpPr>
        <p:spPr>
          <a:xfrm>
            <a:off x="1437664" y="798973"/>
            <a:ext cx="811019" cy="503578"/>
          </a:xfrm>
        </p:spPr>
        <p:txBody>
          <a:bodyPr/>
          <a:lstStyle/>
          <a:p>
            <a:fld id="{2B5093FD-4A92-404C-AF12-2EF4BC2B9EED}" type="slidenum">
              <a:rPr lang="ro-RO" smtClean="0"/>
              <a:t>‹#›</a:t>
            </a:fld>
            <a:endParaRPr lang="ro-RO"/>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42917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E84EED-D5ED-441A-AFA8-56F0A43C4543}" type="datetimeFigureOut">
              <a:rPr lang="ro-RO" smtClean="0"/>
              <a:t>19.07.2023</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2B5093FD-4A92-404C-AF12-2EF4BC2B9EED}" type="slidenum">
              <a:rPr lang="ro-RO" smtClean="0"/>
              <a:t>‹#›</a:t>
            </a:fld>
            <a:endParaRPr lang="ro-RO"/>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21828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E84EED-D5ED-441A-AFA8-56F0A43C4543}" type="datetimeFigureOut">
              <a:rPr lang="ro-RO" smtClean="0"/>
              <a:t>19.07.2023</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2B5093FD-4A92-404C-AF12-2EF4BC2B9EED}" type="slidenum">
              <a:rPr lang="ro-RO" smtClean="0"/>
              <a:t>‹#›</a:t>
            </a:fld>
            <a:endParaRPr lang="ro-RO"/>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37454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E84EED-D5ED-441A-AFA8-56F0A43C4543}" type="datetimeFigureOut">
              <a:rPr lang="ro-RO" smtClean="0"/>
              <a:t>19.07.2023</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2B5093FD-4A92-404C-AF12-2EF4BC2B9EED}" type="slidenum">
              <a:rPr lang="ro-RO" smtClean="0"/>
              <a:t>‹#›</a:t>
            </a:fld>
            <a:endParaRPr lang="ro-RO"/>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09534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E84EED-D5ED-441A-AFA8-56F0A43C4543}" type="datetimeFigureOut">
              <a:rPr lang="ro-RO" smtClean="0"/>
              <a:t>19.07.2023</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2B5093FD-4A92-404C-AF12-2EF4BC2B9EED}" type="slidenum">
              <a:rPr lang="ro-RO" smtClean="0"/>
              <a:t>‹#›</a:t>
            </a:fld>
            <a:endParaRPr lang="ro-RO"/>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20986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EE84EED-D5ED-441A-AFA8-56F0A43C4543}" type="datetimeFigureOut">
              <a:rPr lang="ro-RO" smtClean="0"/>
              <a:t>19.07.2023</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2B5093FD-4A92-404C-AF12-2EF4BC2B9EED}" type="slidenum">
              <a:rPr lang="ro-RO" smtClean="0"/>
              <a:t>‹#›</a:t>
            </a:fld>
            <a:endParaRPr lang="ro-RO"/>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8146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EE84EED-D5ED-441A-AFA8-56F0A43C4543}" type="datetimeFigureOut">
              <a:rPr lang="ro-RO" smtClean="0"/>
              <a:t>19.07.2023</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2B5093FD-4A92-404C-AF12-2EF4BC2B9EED}" type="slidenum">
              <a:rPr lang="ro-RO" smtClean="0"/>
              <a:t>‹#›</a:t>
            </a:fld>
            <a:endParaRPr lang="ro-RO"/>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37097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EE84EED-D5ED-441A-AFA8-56F0A43C4543}" type="datetimeFigureOut">
              <a:rPr lang="ro-RO" smtClean="0"/>
              <a:t>19.07.2023</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2B5093FD-4A92-404C-AF12-2EF4BC2B9EED}" type="slidenum">
              <a:rPr lang="ro-RO" smtClean="0"/>
              <a:t>‹#›</a:t>
            </a:fld>
            <a:endParaRPr lang="ro-RO"/>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86570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E84EED-D5ED-441A-AFA8-56F0A43C4543}" type="datetimeFigureOut">
              <a:rPr lang="ro-RO" smtClean="0"/>
              <a:t>19.07.2023</a:t>
            </a:fld>
            <a:endParaRPr lang="ro-RO"/>
          </a:p>
        </p:txBody>
      </p:sp>
      <p:sp>
        <p:nvSpPr>
          <p:cNvPr id="3" name="Footer Placeholder 2"/>
          <p:cNvSpPr>
            <a:spLocks noGrp="1"/>
          </p:cNvSpPr>
          <p:nvPr>
            <p:ph type="ftr" sz="quarter" idx="11"/>
          </p:nvPr>
        </p:nvSpPr>
        <p:spPr/>
        <p:txBody>
          <a:bodyPr/>
          <a:lstStyle/>
          <a:p>
            <a:endParaRPr lang="ro-RO"/>
          </a:p>
        </p:txBody>
      </p:sp>
      <p:sp>
        <p:nvSpPr>
          <p:cNvPr id="4" name="Slide Number Placeholder 3"/>
          <p:cNvSpPr>
            <a:spLocks noGrp="1"/>
          </p:cNvSpPr>
          <p:nvPr>
            <p:ph type="sldNum" sz="quarter" idx="12"/>
          </p:nvPr>
        </p:nvSpPr>
        <p:spPr/>
        <p:txBody>
          <a:bodyPr/>
          <a:lstStyle/>
          <a:p>
            <a:fld id="{2B5093FD-4A92-404C-AF12-2EF4BC2B9EED}" type="slidenum">
              <a:rPr lang="ro-RO" smtClean="0"/>
              <a:t>‹#›</a:t>
            </a:fld>
            <a:endParaRPr lang="ro-RO"/>
          </a:p>
        </p:txBody>
      </p:sp>
    </p:spTree>
    <p:extLst>
      <p:ext uri="{BB962C8B-B14F-4D97-AF65-F5344CB8AC3E}">
        <p14:creationId xmlns:p14="http://schemas.microsoft.com/office/powerpoint/2010/main" val="953807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EE84EED-D5ED-441A-AFA8-56F0A43C4543}" type="datetimeFigureOut">
              <a:rPr lang="ro-RO" smtClean="0"/>
              <a:t>19.07.2023</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2B5093FD-4A92-404C-AF12-2EF4BC2B9EED}" type="slidenum">
              <a:rPr lang="ro-RO" smtClean="0"/>
              <a:t>‹#›</a:t>
            </a:fld>
            <a:endParaRPr lang="ro-RO"/>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98740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5EE84EED-D5ED-441A-AFA8-56F0A43C4543}" type="datetimeFigureOut">
              <a:rPr lang="ro-RO" smtClean="0"/>
              <a:t>19.07.2023</a:t>
            </a:fld>
            <a:endParaRPr lang="ro-RO"/>
          </a:p>
        </p:txBody>
      </p:sp>
      <p:sp>
        <p:nvSpPr>
          <p:cNvPr id="6" name="Footer Placeholder 5"/>
          <p:cNvSpPr>
            <a:spLocks noGrp="1"/>
          </p:cNvSpPr>
          <p:nvPr>
            <p:ph type="ftr" sz="quarter" idx="11"/>
          </p:nvPr>
        </p:nvSpPr>
        <p:spPr>
          <a:xfrm>
            <a:off x="1447382" y="318640"/>
            <a:ext cx="5541004" cy="320931"/>
          </a:xfrm>
        </p:spPr>
        <p:txBody>
          <a:bodyPr/>
          <a:lstStyle/>
          <a:p>
            <a:endParaRPr lang="ro-RO"/>
          </a:p>
        </p:txBody>
      </p:sp>
      <p:sp>
        <p:nvSpPr>
          <p:cNvPr id="7" name="Slide Number Placeholder 6"/>
          <p:cNvSpPr>
            <a:spLocks noGrp="1"/>
          </p:cNvSpPr>
          <p:nvPr>
            <p:ph type="sldNum" sz="quarter" idx="12"/>
          </p:nvPr>
        </p:nvSpPr>
        <p:spPr/>
        <p:txBody>
          <a:bodyPr/>
          <a:lstStyle/>
          <a:p>
            <a:fld id="{2B5093FD-4A92-404C-AF12-2EF4BC2B9EED}" type="slidenum">
              <a:rPr lang="ro-RO" smtClean="0"/>
              <a:t>‹#›</a:t>
            </a:fld>
            <a:endParaRPr lang="ro-RO"/>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4334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5EE84EED-D5ED-441A-AFA8-56F0A43C4543}" type="datetimeFigureOut">
              <a:rPr lang="ro-RO" smtClean="0"/>
              <a:t>19.07.2023</a:t>
            </a:fld>
            <a:endParaRPr lang="ro-RO"/>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ro-RO"/>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2B5093FD-4A92-404C-AF12-2EF4BC2B9EED}" type="slidenum">
              <a:rPr lang="ro-RO" smtClean="0"/>
              <a:t>‹#›</a:t>
            </a:fld>
            <a:endParaRPr lang="ro-RO"/>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47672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meteoblue.com/"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6A1EB-947B-4EA5-9951-DBA145D7C028}"/>
              </a:ext>
            </a:extLst>
          </p:cNvPr>
          <p:cNvSpPr>
            <a:spLocks noGrp="1"/>
          </p:cNvSpPr>
          <p:nvPr>
            <p:ph type="ctrTitle"/>
          </p:nvPr>
        </p:nvSpPr>
        <p:spPr/>
        <p:txBody>
          <a:bodyPr>
            <a:normAutofit/>
          </a:bodyPr>
          <a:lstStyle/>
          <a:p>
            <a:pPr algn="just"/>
            <a:r>
              <a:rPr lang="ro-RO" sz="2400" b="1" dirty="0"/>
              <a:t>Studiul de caz: Diagnosticul sistemelor de</a:t>
            </a:r>
            <a:br>
              <a:rPr lang="ro-RO" sz="2400" b="1" dirty="0"/>
            </a:br>
            <a:r>
              <a:rPr lang="ro-RO" sz="2400" b="1" dirty="0"/>
              <a:t>încălzire și apă caldă din Comuna Crucea</a:t>
            </a:r>
          </a:p>
        </p:txBody>
      </p:sp>
      <p:sp>
        <p:nvSpPr>
          <p:cNvPr id="3" name="Subtitle 2">
            <a:extLst>
              <a:ext uri="{FF2B5EF4-FFF2-40B4-BE49-F238E27FC236}">
                <a16:creationId xmlns:a16="http://schemas.microsoft.com/office/drawing/2014/main" id="{063D6A05-44E6-430F-9D39-F26E1D6DF1FF}"/>
              </a:ext>
            </a:extLst>
          </p:cNvPr>
          <p:cNvSpPr>
            <a:spLocks noGrp="1"/>
          </p:cNvSpPr>
          <p:nvPr>
            <p:ph type="subTitle" idx="1"/>
          </p:nvPr>
        </p:nvSpPr>
        <p:spPr/>
        <p:txBody>
          <a:bodyPr>
            <a:normAutofit fontScale="25000" lnSpcReduction="20000"/>
          </a:bodyPr>
          <a:lstStyle/>
          <a:p>
            <a:endParaRPr lang="ro-RO" dirty="0"/>
          </a:p>
          <a:p>
            <a:r>
              <a:rPr lang="ro-RO" sz="4900" dirty="0"/>
              <a:t>Asist. univ. dr. Stere Stamule</a:t>
            </a:r>
          </a:p>
          <a:p>
            <a:r>
              <a:rPr lang="ro-RO" sz="4900" dirty="0"/>
              <a:t>Academia de Studii Economice București</a:t>
            </a:r>
          </a:p>
          <a:p>
            <a:r>
              <a:rPr lang="ro-RO" sz="4900" dirty="0"/>
              <a:t>2023</a:t>
            </a:r>
          </a:p>
        </p:txBody>
      </p:sp>
    </p:spTree>
    <p:extLst>
      <p:ext uri="{BB962C8B-B14F-4D97-AF65-F5344CB8AC3E}">
        <p14:creationId xmlns:p14="http://schemas.microsoft.com/office/powerpoint/2010/main" val="29273925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A1E37-F5AA-40BD-88BF-04C79BBFF58E}"/>
              </a:ext>
            </a:extLst>
          </p:cNvPr>
          <p:cNvSpPr>
            <a:spLocks noGrp="1"/>
          </p:cNvSpPr>
          <p:nvPr>
            <p:ph type="title"/>
          </p:nvPr>
        </p:nvSpPr>
        <p:spPr/>
        <p:txBody>
          <a:bodyPr/>
          <a:lstStyle/>
          <a:p>
            <a:r>
              <a:rPr lang="ro-RO" dirty="0"/>
              <a:t>Concluzii</a:t>
            </a:r>
          </a:p>
        </p:txBody>
      </p:sp>
      <p:sp>
        <p:nvSpPr>
          <p:cNvPr id="3" name="Rectangle 2">
            <a:extLst>
              <a:ext uri="{FF2B5EF4-FFF2-40B4-BE49-F238E27FC236}">
                <a16:creationId xmlns:a16="http://schemas.microsoft.com/office/drawing/2014/main" id="{837E7564-6501-4D11-8609-173A35BF9384}"/>
              </a:ext>
            </a:extLst>
          </p:cNvPr>
          <p:cNvSpPr/>
          <p:nvPr/>
        </p:nvSpPr>
        <p:spPr>
          <a:xfrm>
            <a:off x="838200" y="2034649"/>
            <a:ext cx="10515600" cy="3521220"/>
          </a:xfrm>
          <a:prstGeom prst="rect">
            <a:avLst/>
          </a:prstGeom>
        </p:spPr>
        <p:txBody>
          <a:bodyPr wrap="square">
            <a:spAutoFit/>
          </a:bodyPr>
          <a:lstStyle/>
          <a:p>
            <a:pPr indent="228600" algn="just">
              <a:lnSpc>
                <a:spcPct val="115000"/>
              </a:lnSpc>
              <a:spcAft>
                <a:spcPts val="0"/>
              </a:spcAft>
            </a:pPr>
            <a:r>
              <a:rPr lang="ro-RO" sz="2800" dirty="0">
                <a:latin typeface="Times New Roman" panose="02020603050405020304" pitchFamily="18" charset="0"/>
                <a:ea typeface="Times New Roman" panose="02020603050405020304" pitchFamily="18" charset="0"/>
              </a:rPr>
              <a:t>Măsurile care vor fi luate pentru reducerea consumului energetic și reducerea amprentei de carbon a acestei clădiri v</a:t>
            </a:r>
            <a:r>
              <a:rPr lang="en-US" sz="2800" dirty="0">
                <a:latin typeface="Times New Roman" panose="02020603050405020304" pitchFamily="18" charset="0"/>
                <a:ea typeface="Times New Roman" panose="02020603050405020304" pitchFamily="18" charset="0"/>
              </a:rPr>
              <a:t>a</a:t>
            </a:r>
            <a:r>
              <a:rPr lang="ro-RO" sz="2800" dirty="0">
                <a:latin typeface="Times New Roman" panose="02020603050405020304" pitchFamily="18" charset="0"/>
                <a:ea typeface="Times New Roman" panose="02020603050405020304" pitchFamily="18" charset="0"/>
              </a:rPr>
              <a:t> trebui să </a:t>
            </a:r>
            <a:r>
              <a:rPr lang="en-US" sz="2800" dirty="0">
                <a:latin typeface="Times New Roman" panose="02020603050405020304" pitchFamily="18" charset="0"/>
                <a:ea typeface="Times New Roman" panose="02020603050405020304" pitchFamily="18" charset="0"/>
              </a:rPr>
              <a:t>se </a:t>
            </a:r>
            <a:r>
              <a:rPr lang="ro-RO" sz="2800" dirty="0">
                <a:latin typeface="Times New Roman" panose="02020603050405020304" pitchFamily="18" charset="0"/>
                <a:ea typeface="Times New Roman" panose="02020603050405020304" pitchFamily="18" charset="0"/>
              </a:rPr>
              <a:t>țină cont</a:t>
            </a:r>
            <a:r>
              <a:rPr lang="en-US" sz="2800" dirty="0">
                <a:latin typeface="Times New Roman" panose="02020603050405020304" pitchFamily="18" charset="0"/>
                <a:ea typeface="Times New Roman" panose="02020603050405020304" pitchFamily="18" charset="0"/>
              </a:rPr>
              <a:t>:</a:t>
            </a:r>
          </a:p>
          <a:p>
            <a:pPr marL="457200" indent="-457200" algn="just">
              <a:lnSpc>
                <a:spcPct val="115000"/>
              </a:lnSpc>
              <a:spcAft>
                <a:spcPts val="0"/>
              </a:spcAft>
              <a:buFont typeface="Arial" panose="020B0604020202020204" pitchFamily="34" charset="0"/>
              <a:buChar char="•"/>
            </a:pPr>
            <a:r>
              <a:rPr lang="ro-RO" sz="2800" dirty="0">
                <a:latin typeface="Times New Roman" panose="02020603050405020304" pitchFamily="18" charset="0"/>
                <a:ea typeface="Times New Roman" panose="02020603050405020304" pitchFamily="18" charset="0"/>
              </a:rPr>
              <a:t>atât de înlocuirea agentului termic</a:t>
            </a:r>
            <a:r>
              <a:rPr lang="en-US" sz="2800" dirty="0">
                <a:latin typeface="Times New Roman" panose="02020603050405020304" pitchFamily="18" charset="0"/>
                <a:ea typeface="Times New Roman" panose="02020603050405020304" pitchFamily="18" charset="0"/>
              </a:rPr>
              <a:t>,</a:t>
            </a:r>
            <a:r>
              <a:rPr lang="ro-RO" sz="2800" dirty="0">
                <a:latin typeface="Times New Roman" panose="02020603050405020304" pitchFamily="18" charset="0"/>
                <a:ea typeface="Times New Roman" panose="02020603050405020304" pitchFamily="18" charset="0"/>
              </a:rPr>
              <a:t> </a:t>
            </a:r>
            <a:endParaRPr lang="en-US" sz="2800" dirty="0">
              <a:latin typeface="Times New Roman" panose="02020603050405020304" pitchFamily="18" charset="0"/>
              <a:ea typeface="Times New Roman" panose="02020603050405020304" pitchFamily="18" charset="0"/>
            </a:endParaRPr>
          </a:p>
          <a:p>
            <a:pPr marL="457200" indent="-457200" algn="just">
              <a:lnSpc>
                <a:spcPct val="115000"/>
              </a:lnSpc>
              <a:spcAft>
                <a:spcPts val="0"/>
              </a:spcAft>
              <a:buFont typeface="Arial" panose="020B0604020202020204" pitchFamily="34" charset="0"/>
              <a:buChar char="•"/>
            </a:pPr>
            <a:r>
              <a:rPr lang="ro-RO" sz="2800" dirty="0">
                <a:latin typeface="Times New Roman" panose="02020603050405020304" pitchFamily="18" charset="0"/>
                <a:ea typeface="Times New Roman" panose="02020603050405020304" pitchFamily="18" charset="0"/>
              </a:rPr>
              <a:t>cât și de posibilitățile de îmbunătățire a izolării clădirii</a:t>
            </a:r>
            <a:r>
              <a:rPr lang="en-US" sz="2800" dirty="0">
                <a:latin typeface="Times New Roman" panose="02020603050405020304" pitchFamily="18" charset="0"/>
                <a:ea typeface="Times New Roman" panose="02020603050405020304" pitchFamily="18" charset="0"/>
              </a:rPr>
              <a:t>,</a:t>
            </a:r>
            <a:r>
              <a:rPr lang="ro-RO" sz="2800" dirty="0">
                <a:latin typeface="Times New Roman" panose="02020603050405020304" pitchFamily="18" charset="0"/>
                <a:ea typeface="Times New Roman" panose="02020603050405020304" pitchFamily="18" charset="0"/>
              </a:rPr>
              <a:t> </a:t>
            </a:r>
            <a:endParaRPr lang="en-US" sz="2800" dirty="0">
              <a:latin typeface="Times New Roman" panose="02020603050405020304" pitchFamily="18" charset="0"/>
              <a:ea typeface="Times New Roman" panose="02020603050405020304" pitchFamily="18" charset="0"/>
            </a:endParaRPr>
          </a:p>
          <a:p>
            <a:pPr marL="457200" indent="-457200" algn="just">
              <a:lnSpc>
                <a:spcPct val="115000"/>
              </a:lnSpc>
              <a:spcAft>
                <a:spcPts val="0"/>
              </a:spcAft>
              <a:buFont typeface="Arial" panose="020B0604020202020204" pitchFamily="34" charset="0"/>
              <a:buChar char="•"/>
            </a:pPr>
            <a:r>
              <a:rPr lang="ro-RO" sz="2800" dirty="0">
                <a:latin typeface="Times New Roman" panose="02020603050405020304" pitchFamily="18" charset="0"/>
                <a:ea typeface="Times New Roman" panose="02020603050405020304" pitchFamily="18" charset="0"/>
              </a:rPr>
              <a:t>și chiar de gestionare eficientă a agentului termic prin folosirea corespunzătoare a ușilor și a ferestrelor în timpul lunilor reci, </a:t>
            </a:r>
            <a:endParaRPr lang="en-US" sz="2800" dirty="0">
              <a:latin typeface="Times New Roman" panose="02020603050405020304" pitchFamily="18" charset="0"/>
              <a:ea typeface="Times New Roman" panose="02020603050405020304" pitchFamily="18" charset="0"/>
            </a:endParaRPr>
          </a:p>
          <a:p>
            <a:pPr marL="457200" indent="-457200" algn="just">
              <a:lnSpc>
                <a:spcPct val="115000"/>
              </a:lnSpc>
              <a:spcAft>
                <a:spcPts val="0"/>
              </a:spcAft>
              <a:buFont typeface="Arial" panose="020B0604020202020204" pitchFamily="34" charset="0"/>
              <a:buChar char="•"/>
            </a:pPr>
            <a:r>
              <a:rPr lang="ro-RO" sz="2800" dirty="0">
                <a:latin typeface="Times New Roman" panose="02020603050405020304" pitchFamily="18" charset="0"/>
                <a:ea typeface="Times New Roman" panose="02020603050405020304" pitchFamily="18" charset="0"/>
              </a:rPr>
              <a:t>dar și a ventilației corespunzătoare în lunile fierbinți de vară.</a:t>
            </a:r>
            <a:endParaRPr lang="en-US" sz="28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11305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CAEA7-4FEC-4C10-90AE-D218F83C1C8A}"/>
              </a:ext>
            </a:extLst>
          </p:cNvPr>
          <p:cNvSpPr>
            <a:spLocks noGrp="1"/>
          </p:cNvSpPr>
          <p:nvPr>
            <p:ph type="title"/>
          </p:nvPr>
        </p:nvSpPr>
        <p:spPr/>
        <p:txBody>
          <a:bodyPr/>
          <a:lstStyle/>
          <a:p>
            <a:r>
              <a:rPr lang="ro-RO" dirty="0"/>
              <a:t>Cuprins</a:t>
            </a:r>
          </a:p>
        </p:txBody>
      </p:sp>
      <p:sp>
        <p:nvSpPr>
          <p:cNvPr id="3" name="Content Placeholder 2">
            <a:extLst>
              <a:ext uri="{FF2B5EF4-FFF2-40B4-BE49-F238E27FC236}">
                <a16:creationId xmlns:a16="http://schemas.microsoft.com/office/drawing/2014/main" id="{00CC9E54-91D5-4D7F-9571-7BFCAFD89023}"/>
              </a:ext>
            </a:extLst>
          </p:cNvPr>
          <p:cNvSpPr>
            <a:spLocks noGrp="1"/>
          </p:cNvSpPr>
          <p:nvPr>
            <p:ph idx="1"/>
          </p:nvPr>
        </p:nvSpPr>
        <p:spPr/>
        <p:txBody>
          <a:bodyPr/>
          <a:lstStyle/>
          <a:p>
            <a:pPr marL="514350" indent="-514350" algn="just">
              <a:buFont typeface="+mj-lt"/>
              <a:buAutoNum type="arabicPeriod"/>
            </a:pPr>
            <a:r>
              <a:rPr lang="ro-RO" sz="2400" dirty="0"/>
              <a:t>Prezentare Comună Crucea</a:t>
            </a:r>
          </a:p>
          <a:p>
            <a:pPr marL="514350" indent="-514350" algn="just">
              <a:buFont typeface="+mj-lt"/>
              <a:buAutoNum type="arabicPeriod"/>
            </a:pPr>
            <a:r>
              <a:rPr lang="ro-RO" sz="2400" dirty="0"/>
              <a:t>Sistemul de încălzire-răcire și de alimentare cu apă caldă din Comuna Crucea</a:t>
            </a:r>
          </a:p>
          <a:p>
            <a:pPr marL="514350" indent="-514350" algn="just">
              <a:buFont typeface="+mj-lt"/>
              <a:buAutoNum type="arabicPeriod"/>
            </a:pPr>
            <a:r>
              <a:rPr lang="ro-RO" sz="2400" dirty="0"/>
              <a:t>Analiza consumului actual energetic al clădirilor din Comuna Crucea din perspectiva noilor standarde energetice ale Uniunii Europene</a:t>
            </a:r>
          </a:p>
          <a:p>
            <a:pPr marL="514350" indent="-514350" algn="just">
              <a:buFont typeface="+mj-lt"/>
              <a:buAutoNum type="arabicPeriod"/>
            </a:pPr>
            <a:r>
              <a:rPr lang="ro-RO" sz="2400" dirty="0"/>
              <a:t>Concluzii</a:t>
            </a:r>
          </a:p>
          <a:p>
            <a:pPr marL="514350" indent="-514350">
              <a:buFont typeface="+mj-lt"/>
              <a:buAutoNum type="arabicPeriod"/>
            </a:pPr>
            <a:endParaRPr lang="ro-RO" dirty="0"/>
          </a:p>
        </p:txBody>
      </p:sp>
    </p:spTree>
    <p:extLst>
      <p:ext uri="{BB962C8B-B14F-4D97-AF65-F5344CB8AC3E}">
        <p14:creationId xmlns:p14="http://schemas.microsoft.com/office/powerpoint/2010/main" val="2968374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37F33-1B7A-4E4E-9279-6EB2445B74D5}"/>
              </a:ext>
            </a:extLst>
          </p:cNvPr>
          <p:cNvSpPr>
            <a:spLocks noGrp="1"/>
          </p:cNvSpPr>
          <p:nvPr>
            <p:ph type="title"/>
          </p:nvPr>
        </p:nvSpPr>
        <p:spPr/>
        <p:txBody>
          <a:bodyPr/>
          <a:lstStyle/>
          <a:p>
            <a:r>
              <a:rPr lang="en-US" dirty="0"/>
              <a:t>1.</a:t>
            </a:r>
            <a:r>
              <a:rPr lang="ro-RO" dirty="0"/>
              <a:t>Prezentare Comuna Crucea</a:t>
            </a:r>
            <a:br>
              <a:rPr lang="ro-RO" dirty="0"/>
            </a:br>
            <a:endParaRPr lang="ro-RO" dirty="0"/>
          </a:p>
        </p:txBody>
      </p:sp>
      <p:sp>
        <p:nvSpPr>
          <p:cNvPr id="3" name="Content Placeholder 2">
            <a:extLst>
              <a:ext uri="{FF2B5EF4-FFF2-40B4-BE49-F238E27FC236}">
                <a16:creationId xmlns:a16="http://schemas.microsoft.com/office/drawing/2014/main" id="{C62887B0-C195-40EF-B011-0A6C5C1FDECF}"/>
              </a:ext>
            </a:extLst>
          </p:cNvPr>
          <p:cNvSpPr>
            <a:spLocks noGrp="1"/>
          </p:cNvSpPr>
          <p:nvPr>
            <p:ph idx="1"/>
          </p:nvPr>
        </p:nvSpPr>
        <p:spPr>
          <a:xfrm>
            <a:off x="1451580" y="2015732"/>
            <a:ext cx="6044374" cy="3853440"/>
          </a:xfrm>
        </p:spPr>
        <p:txBody>
          <a:bodyPr>
            <a:normAutofit fontScale="92500" lnSpcReduction="10000"/>
          </a:bodyPr>
          <a:lstStyle/>
          <a:p>
            <a:pPr algn="just"/>
            <a:r>
              <a:rPr lang="ro-RO" b="1" dirty="0"/>
              <a:t>Crucea</a:t>
            </a:r>
            <a:r>
              <a:rPr lang="ro-RO" dirty="0"/>
              <a:t> este o comună în județul Constanța, Dobrogea, România, cu o populație de 3.482 de locuitori, formată din satele </a:t>
            </a:r>
            <a:r>
              <a:rPr lang="ro-RO" b="1" dirty="0"/>
              <a:t>Băltăgești (513 locuitori), Crișan (395 loc.), Crucea (reședință, 1204 loc), Gălbiori (336 loc), Stupina (773 loc)) și Șiriu (261 loc).</a:t>
            </a:r>
          </a:p>
          <a:p>
            <a:pPr algn="just"/>
            <a:r>
              <a:rPr lang="ro-RO" dirty="0"/>
              <a:t>Clima în Comuna Crucea se caracterizează printr-un climat temperat-continental. Temperatura medie anuala variază intre 10,8 grade C, pentru zonele satelor Băltăgeşti şi Gălbiori şi 11,4 grade C pentru zona satului Crucea. Temperatura maximă absolută a fost de 41 grade C iar minima absoluta de minus 24 grade C.</a:t>
            </a:r>
          </a:p>
          <a:p>
            <a:pPr algn="just"/>
            <a:endParaRPr lang="ro-RO" dirty="0"/>
          </a:p>
        </p:txBody>
      </p:sp>
      <p:pic>
        <p:nvPicPr>
          <p:cNvPr id="6" name="Picture 5">
            <a:extLst>
              <a:ext uri="{FF2B5EF4-FFF2-40B4-BE49-F238E27FC236}">
                <a16:creationId xmlns:a16="http://schemas.microsoft.com/office/drawing/2014/main" id="{3A437D39-4A9C-4DE6-870B-1DBC08A96E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5954" y="2476936"/>
            <a:ext cx="4159004" cy="2632697"/>
          </a:xfrm>
          <a:prstGeom prst="rect">
            <a:avLst/>
          </a:prstGeom>
        </p:spPr>
      </p:pic>
      <p:pic>
        <p:nvPicPr>
          <p:cNvPr id="8" name="Picture 7">
            <a:extLst>
              <a:ext uri="{FF2B5EF4-FFF2-40B4-BE49-F238E27FC236}">
                <a16:creationId xmlns:a16="http://schemas.microsoft.com/office/drawing/2014/main" id="{C5D83344-4F26-4FD4-8DA5-905284FCAB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22" y="4084530"/>
            <a:ext cx="1489310" cy="1839433"/>
          </a:xfrm>
          <a:prstGeom prst="rect">
            <a:avLst/>
          </a:prstGeom>
        </p:spPr>
      </p:pic>
    </p:spTree>
    <p:extLst>
      <p:ext uri="{BB962C8B-B14F-4D97-AF65-F5344CB8AC3E}">
        <p14:creationId xmlns:p14="http://schemas.microsoft.com/office/powerpoint/2010/main" val="2978527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37F33-1B7A-4E4E-9279-6EB2445B74D5}"/>
              </a:ext>
            </a:extLst>
          </p:cNvPr>
          <p:cNvSpPr>
            <a:spLocks noGrp="1"/>
          </p:cNvSpPr>
          <p:nvPr>
            <p:ph type="title"/>
          </p:nvPr>
        </p:nvSpPr>
        <p:spPr>
          <a:xfrm>
            <a:off x="1488831" y="129344"/>
            <a:ext cx="8710246" cy="471562"/>
          </a:xfrm>
        </p:spPr>
        <p:txBody>
          <a:bodyPr>
            <a:noAutofit/>
          </a:bodyPr>
          <a:lstStyle/>
          <a:p>
            <a:br>
              <a:rPr lang="ro-RO" sz="2400" dirty="0"/>
            </a:br>
            <a:br>
              <a:rPr lang="ro-RO" sz="2400" dirty="0"/>
            </a:br>
            <a:r>
              <a:rPr lang="ro-RO" sz="2400" dirty="0"/>
              <a:t>Grafic nr.1: Temperatura și precipitațiile din perioada 2022-2023</a:t>
            </a:r>
            <a:br>
              <a:rPr lang="ro-RO" sz="2400" dirty="0"/>
            </a:br>
            <a:br>
              <a:rPr lang="ro-RO" sz="2400" dirty="0"/>
            </a:br>
            <a:endParaRPr lang="ro-RO" sz="2400" dirty="0"/>
          </a:p>
        </p:txBody>
      </p:sp>
      <p:pic>
        <p:nvPicPr>
          <p:cNvPr id="4" name="Content Placeholder 3">
            <a:extLst>
              <a:ext uri="{FF2B5EF4-FFF2-40B4-BE49-F238E27FC236}">
                <a16:creationId xmlns:a16="http://schemas.microsoft.com/office/drawing/2014/main" id="{984E4031-FC16-46B4-8B3C-BC32BA3F14FB}"/>
              </a:ext>
            </a:extLs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88831" y="1690688"/>
            <a:ext cx="8710246" cy="4426225"/>
          </a:xfrm>
          <a:prstGeom prst="rect">
            <a:avLst/>
          </a:prstGeom>
          <a:noFill/>
          <a:ln>
            <a:noFill/>
          </a:ln>
        </p:spPr>
      </p:pic>
      <p:sp>
        <p:nvSpPr>
          <p:cNvPr id="5" name="Rectangle 4">
            <a:extLst>
              <a:ext uri="{FF2B5EF4-FFF2-40B4-BE49-F238E27FC236}">
                <a16:creationId xmlns:a16="http://schemas.microsoft.com/office/drawing/2014/main" id="{97652789-84D2-45E7-B98B-9C5C50D25100}"/>
              </a:ext>
            </a:extLst>
          </p:cNvPr>
          <p:cNvSpPr/>
          <p:nvPr/>
        </p:nvSpPr>
        <p:spPr>
          <a:xfrm>
            <a:off x="999085" y="6124441"/>
            <a:ext cx="4004045" cy="368434"/>
          </a:xfrm>
          <a:prstGeom prst="rect">
            <a:avLst/>
          </a:prstGeom>
        </p:spPr>
        <p:txBody>
          <a:bodyPr wrap="none">
            <a:spAutoFit/>
          </a:bodyPr>
          <a:lstStyle/>
          <a:p>
            <a:pPr indent="457200" algn="just">
              <a:lnSpc>
                <a:spcPct val="107000"/>
              </a:lnSpc>
              <a:spcAft>
                <a:spcPts val="800"/>
              </a:spcAft>
            </a:pPr>
            <a:r>
              <a:rPr lang="ro-RO" dirty="0">
                <a:latin typeface="Times New Roman" panose="02020603050405020304" pitchFamily="18" charset="0"/>
                <a:ea typeface="Times New Roman" panose="02020603050405020304" pitchFamily="18" charset="0"/>
              </a:rPr>
              <a:t>Sursă: </a:t>
            </a:r>
            <a:r>
              <a:rPr lang="ro-RO" u="sng" dirty="0">
                <a:latin typeface="Times New Roman" panose="02020603050405020304" pitchFamily="18" charset="0"/>
                <a:ea typeface="Times New Roman" panose="02020603050405020304" pitchFamily="18" charset="0"/>
                <a:hlinkClick r:id="rId4">
                  <a:extLst>
                    <a:ext uri="{A12FA001-AC4F-418D-AE19-62706E023703}">
                      <ahyp:hlinkClr xmlns:ahyp="http://schemas.microsoft.com/office/drawing/2018/hyperlinkcolor" val="tx"/>
                    </a:ext>
                  </a:extLst>
                </a:hlinkClick>
              </a:rPr>
              <a:t>https://www.meteoblue.com/</a:t>
            </a:r>
            <a:r>
              <a:rPr lang="ro-RO" dirty="0">
                <a:latin typeface="Times New Roman" panose="02020603050405020304" pitchFamily="18" charset="0"/>
                <a:ea typeface="Times New Roman" panose="02020603050405020304" pitchFamily="18" charset="0"/>
              </a:rPr>
              <a:t> </a:t>
            </a:r>
            <a:endParaRPr lang="ro-RO" sz="16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511690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4EFDE-5CB5-4EBD-8D62-A13109F7D7E1}"/>
              </a:ext>
            </a:extLst>
          </p:cNvPr>
          <p:cNvSpPr>
            <a:spLocks noGrp="1"/>
          </p:cNvSpPr>
          <p:nvPr>
            <p:ph type="title"/>
          </p:nvPr>
        </p:nvSpPr>
        <p:spPr>
          <a:xfrm>
            <a:off x="838200" y="365125"/>
            <a:ext cx="10515600" cy="960181"/>
          </a:xfrm>
        </p:spPr>
        <p:txBody>
          <a:bodyPr>
            <a:normAutofit fontScale="90000"/>
          </a:bodyPr>
          <a:lstStyle/>
          <a:p>
            <a:r>
              <a:rPr lang="en-US" sz="2700" b="1" dirty="0"/>
              <a:t>2. </a:t>
            </a:r>
            <a:r>
              <a:rPr lang="ro-RO" sz="2700" b="1" dirty="0"/>
              <a:t>Sistemul de încălzire-răcire și de alimentare cu apă caldă din Comuna Crucea </a:t>
            </a:r>
            <a:br>
              <a:rPr lang="ro-RO" dirty="0"/>
            </a:br>
            <a:r>
              <a:rPr lang="ro-RO" sz="2000" dirty="0"/>
              <a:t>Tabel nr. 1: Principalele clădiri publice din comuna CRUCEA cu evidențierea surselor de încălzire</a:t>
            </a:r>
            <a:br>
              <a:rPr lang="ro-RO" sz="2000" dirty="0"/>
            </a:br>
            <a:br>
              <a:rPr lang="ro-RO" sz="2000" dirty="0"/>
            </a:br>
            <a:endParaRPr lang="ro-RO" sz="2000" dirty="0"/>
          </a:p>
        </p:txBody>
      </p:sp>
      <p:graphicFrame>
        <p:nvGraphicFramePr>
          <p:cNvPr id="4" name="Content Placeholder 3">
            <a:extLst>
              <a:ext uri="{FF2B5EF4-FFF2-40B4-BE49-F238E27FC236}">
                <a16:creationId xmlns:a16="http://schemas.microsoft.com/office/drawing/2014/main" id="{248603B9-4B61-4793-9992-25ED4DBEAC0A}"/>
              </a:ext>
            </a:extLst>
          </p:cNvPr>
          <p:cNvGraphicFramePr>
            <a:graphicFrameLocks noGrp="1"/>
          </p:cNvGraphicFramePr>
          <p:nvPr>
            <p:ph idx="1"/>
            <p:extLst>
              <p:ext uri="{D42A27DB-BD31-4B8C-83A1-F6EECF244321}">
                <p14:modId xmlns:p14="http://schemas.microsoft.com/office/powerpoint/2010/main" val="3276478835"/>
              </p:ext>
            </p:extLst>
          </p:nvPr>
        </p:nvGraphicFramePr>
        <p:xfrm>
          <a:off x="967154" y="1325306"/>
          <a:ext cx="10234247" cy="4572497"/>
        </p:xfrm>
        <a:graphic>
          <a:graphicData uri="http://schemas.openxmlformats.org/drawingml/2006/table">
            <a:tbl>
              <a:tblPr bandRow="1">
                <a:tableStyleId>{5C22544A-7EE6-4342-B048-85BDC9FD1C3A}</a:tableStyleId>
              </a:tblPr>
              <a:tblGrid>
                <a:gridCol w="1776046">
                  <a:extLst>
                    <a:ext uri="{9D8B030D-6E8A-4147-A177-3AD203B41FA5}">
                      <a16:colId xmlns:a16="http://schemas.microsoft.com/office/drawing/2014/main" val="1387561123"/>
                    </a:ext>
                  </a:extLst>
                </a:gridCol>
                <a:gridCol w="1987062">
                  <a:extLst>
                    <a:ext uri="{9D8B030D-6E8A-4147-A177-3AD203B41FA5}">
                      <a16:colId xmlns:a16="http://schemas.microsoft.com/office/drawing/2014/main" val="4218797951"/>
                    </a:ext>
                  </a:extLst>
                </a:gridCol>
                <a:gridCol w="3237871">
                  <a:extLst>
                    <a:ext uri="{9D8B030D-6E8A-4147-A177-3AD203B41FA5}">
                      <a16:colId xmlns:a16="http://schemas.microsoft.com/office/drawing/2014/main" val="35938095"/>
                    </a:ext>
                  </a:extLst>
                </a:gridCol>
                <a:gridCol w="3233268">
                  <a:extLst>
                    <a:ext uri="{9D8B030D-6E8A-4147-A177-3AD203B41FA5}">
                      <a16:colId xmlns:a16="http://schemas.microsoft.com/office/drawing/2014/main" val="1811721795"/>
                    </a:ext>
                  </a:extLst>
                </a:gridCol>
              </a:tblGrid>
              <a:tr h="471596">
                <a:tc>
                  <a:txBody>
                    <a:bodyPr/>
                    <a:lstStyle/>
                    <a:p>
                      <a:pPr algn="just">
                        <a:lnSpc>
                          <a:spcPct val="115000"/>
                        </a:lnSpc>
                        <a:spcAft>
                          <a:spcPts val="0"/>
                        </a:spcAft>
                      </a:pPr>
                      <a:r>
                        <a:rPr lang="ro-RO" sz="1300" dirty="0">
                          <a:effectLst/>
                        </a:rPr>
                        <a:t>Denumire UAT (unitate administrativ teritorială)</a:t>
                      </a:r>
                      <a:endParaRPr lang="ro-RO" sz="1300" dirty="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a:effectLst/>
                        </a:rPr>
                        <a:t>Clădire publică</a:t>
                      </a:r>
                      <a:endParaRPr lang="ro-RO" sz="130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a:effectLst/>
                        </a:rPr>
                        <a:t>Dotări</a:t>
                      </a:r>
                      <a:endParaRPr lang="ro-RO" sz="130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a:effectLst/>
                        </a:rPr>
                        <a:t>Sursă încălzire/răcire</a:t>
                      </a:r>
                      <a:endParaRPr lang="ro-RO" sz="1300">
                        <a:effectLst/>
                        <a:latin typeface="Arial" panose="020B0604020202020204" pitchFamily="34" charset="0"/>
                        <a:ea typeface="Arial" panose="020B0604020202020204" pitchFamily="34" charset="0"/>
                      </a:endParaRPr>
                    </a:p>
                  </a:txBody>
                  <a:tcPr marL="66951" marR="66951" marT="0" marB="0"/>
                </a:tc>
                <a:extLst>
                  <a:ext uri="{0D108BD9-81ED-4DB2-BD59-A6C34878D82A}">
                    <a16:rowId xmlns:a16="http://schemas.microsoft.com/office/drawing/2014/main" val="2138819889"/>
                  </a:ext>
                </a:extLst>
              </a:tr>
              <a:tr h="1606464">
                <a:tc>
                  <a:txBody>
                    <a:bodyPr/>
                    <a:lstStyle/>
                    <a:p>
                      <a:pPr algn="just">
                        <a:lnSpc>
                          <a:spcPct val="115000"/>
                        </a:lnSpc>
                        <a:spcAft>
                          <a:spcPts val="0"/>
                        </a:spcAft>
                      </a:pPr>
                      <a:r>
                        <a:rPr lang="ro-RO" sz="1300">
                          <a:effectLst/>
                        </a:rPr>
                        <a:t>CRUCEA SAT</a:t>
                      </a:r>
                      <a:endParaRPr lang="ro-RO" sz="1300" dirty="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a:effectLst/>
                        </a:rPr>
                        <a:t>1.Primărie</a:t>
                      </a:r>
                    </a:p>
                    <a:p>
                      <a:pPr algn="just">
                        <a:lnSpc>
                          <a:spcPct val="115000"/>
                        </a:lnSpc>
                        <a:spcAft>
                          <a:spcPts val="0"/>
                        </a:spcAft>
                      </a:pPr>
                      <a:r>
                        <a:rPr lang="ro-RO" sz="1300">
                          <a:effectLst/>
                        </a:rPr>
                        <a:t>2.Școală și Liceu</a:t>
                      </a:r>
                    </a:p>
                    <a:p>
                      <a:pPr algn="just">
                        <a:lnSpc>
                          <a:spcPct val="115000"/>
                        </a:lnSpc>
                        <a:spcAft>
                          <a:spcPts val="0"/>
                        </a:spcAft>
                      </a:pPr>
                      <a:r>
                        <a:rPr lang="ro-RO" sz="1300">
                          <a:effectLst/>
                        </a:rPr>
                        <a:t>3.Grădiniță</a:t>
                      </a:r>
                    </a:p>
                    <a:p>
                      <a:pPr algn="just">
                        <a:lnSpc>
                          <a:spcPct val="115000"/>
                        </a:lnSpc>
                        <a:spcAft>
                          <a:spcPts val="0"/>
                        </a:spcAft>
                      </a:pPr>
                      <a:r>
                        <a:rPr lang="ro-RO" sz="1300">
                          <a:effectLst/>
                        </a:rPr>
                        <a:t>4.Cămin cultural</a:t>
                      </a:r>
                    </a:p>
                    <a:p>
                      <a:pPr algn="just">
                        <a:lnSpc>
                          <a:spcPct val="115000"/>
                        </a:lnSpc>
                        <a:spcAft>
                          <a:spcPts val="0"/>
                        </a:spcAft>
                      </a:pPr>
                      <a:r>
                        <a:rPr lang="ro-RO" sz="1300">
                          <a:effectLst/>
                        </a:rPr>
                        <a:t>5.Sală de sport</a:t>
                      </a:r>
                    </a:p>
                    <a:p>
                      <a:pPr algn="just">
                        <a:lnSpc>
                          <a:spcPct val="115000"/>
                        </a:lnSpc>
                        <a:spcAft>
                          <a:spcPts val="0"/>
                        </a:spcAft>
                      </a:pPr>
                      <a:r>
                        <a:rPr lang="ro-RO" sz="1300">
                          <a:effectLst/>
                        </a:rPr>
                        <a:t>6.Centru turisitc/Centru comunitar integrat medico-social</a:t>
                      </a:r>
                      <a:endParaRPr lang="ro-RO" sz="1300" dirty="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dirty="0">
                          <a:effectLst/>
                        </a:rPr>
                        <a:t>1.Izolată; cu aparate de aer condiționat</a:t>
                      </a:r>
                    </a:p>
                    <a:p>
                      <a:pPr algn="just">
                        <a:lnSpc>
                          <a:spcPct val="115000"/>
                        </a:lnSpc>
                        <a:spcAft>
                          <a:spcPts val="0"/>
                        </a:spcAft>
                      </a:pPr>
                      <a:r>
                        <a:rPr lang="ro-RO" sz="1300" dirty="0">
                          <a:effectLst/>
                        </a:rPr>
                        <a:t>2.Urmează să fie renovată cu ajutorul C10 (COMPONENTA C10 – FONDUL LOCAL DIN PLANUL NAȚIONAL DE REDRESARE ȘI REZILIENȚĂ) și va beneficia de reabilitare energetică și surse alternative; deține aparate de aer condiționat.</a:t>
                      </a:r>
                    </a:p>
                    <a:p>
                      <a:pPr algn="just">
                        <a:lnSpc>
                          <a:spcPct val="115000"/>
                        </a:lnSpc>
                        <a:spcAft>
                          <a:spcPts val="0"/>
                        </a:spcAft>
                      </a:pPr>
                      <a:r>
                        <a:rPr lang="ro-RO" sz="1300" dirty="0">
                          <a:effectLst/>
                        </a:rPr>
                        <a:t>3.,4.,6.Izolate</a:t>
                      </a:r>
                    </a:p>
                    <a:p>
                      <a:pPr algn="just">
                        <a:lnSpc>
                          <a:spcPct val="115000"/>
                        </a:lnSpc>
                        <a:spcAft>
                          <a:spcPts val="0"/>
                        </a:spcAft>
                      </a:pPr>
                      <a:endParaRPr lang="ro-RO" sz="1300" dirty="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dirty="0">
                          <a:effectLst/>
                        </a:rPr>
                        <a:t>1.Gaz</a:t>
                      </a:r>
                      <a:r>
                        <a:rPr lang="en-US" sz="1300" dirty="0">
                          <a:effectLst/>
                        </a:rPr>
                        <a:t> </a:t>
                      </a:r>
                      <a:r>
                        <a:rPr lang="en-US" sz="1300" dirty="0" err="1">
                          <a:effectLst/>
                        </a:rPr>
                        <a:t>propan</a:t>
                      </a:r>
                      <a:endParaRPr lang="ro-RO" sz="1300" dirty="0">
                        <a:effectLst/>
                      </a:endParaRPr>
                    </a:p>
                    <a:p>
                      <a:pPr marL="0" marR="0" lvl="0" indent="0" algn="just" defTabSz="914400" rtl="0" eaLnBrk="1" fontAlgn="auto" latinLnBrk="0" hangingPunct="1">
                        <a:lnSpc>
                          <a:spcPct val="115000"/>
                        </a:lnSpc>
                        <a:spcBef>
                          <a:spcPts val="0"/>
                        </a:spcBef>
                        <a:spcAft>
                          <a:spcPts val="0"/>
                        </a:spcAft>
                        <a:buClrTx/>
                        <a:buSzTx/>
                        <a:buFontTx/>
                        <a:buNone/>
                        <a:tabLst/>
                        <a:defRPr/>
                      </a:pPr>
                      <a:r>
                        <a:rPr lang="ro-RO" sz="1300" dirty="0">
                          <a:effectLst/>
                        </a:rPr>
                        <a:t>2.Gaz </a:t>
                      </a:r>
                      <a:r>
                        <a:rPr lang="en-US" sz="1300" dirty="0" err="1">
                          <a:effectLst/>
                        </a:rPr>
                        <a:t>propan</a:t>
                      </a:r>
                      <a:r>
                        <a:rPr lang="en-US" sz="1300" dirty="0">
                          <a:effectLst/>
                        </a:rPr>
                        <a:t> </a:t>
                      </a:r>
                      <a:r>
                        <a:rPr lang="ro-RO" sz="1300" dirty="0">
                          <a:effectLst/>
                        </a:rPr>
                        <a:t>și Electric (aer condiționat)</a:t>
                      </a:r>
                    </a:p>
                    <a:p>
                      <a:pPr algn="just">
                        <a:lnSpc>
                          <a:spcPct val="115000"/>
                        </a:lnSpc>
                        <a:spcAft>
                          <a:spcPts val="0"/>
                        </a:spcAft>
                      </a:pPr>
                      <a:r>
                        <a:rPr lang="ro-RO" sz="1300" dirty="0">
                          <a:effectLst/>
                        </a:rPr>
                        <a:t>3. Electric</a:t>
                      </a:r>
                    </a:p>
                    <a:p>
                      <a:pPr algn="just">
                        <a:lnSpc>
                          <a:spcPct val="115000"/>
                        </a:lnSpc>
                        <a:spcAft>
                          <a:spcPts val="0"/>
                        </a:spcAft>
                      </a:pPr>
                      <a:r>
                        <a:rPr lang="ro-RO" sz="1300" dirty="0">
                          <a:effectLst/>
                        </a:rPr>
                        <a:t>4. Electric</a:t>
                      </a:r>
                    </a:p>
                    <a:p>
                      <a:pPr algn="just">
                        <a:lnSpc>
                          <a:spcPct val="115000"/>
                        </a:lnSpc>
                        <a:spcAft>
                          <a:spcPts val="0"/>
                        </a:spcAft>
                      </a:pPr>
                      <a:r>
                        <a:rPr lang="ro-RO" sz="1300" dirty="0">
                          <a:effectLst/>
                        </a:rPr>
                        <a:t>5. Vestiarele au sursă electrică (4 camere), iar sala a avut un sistem de ventilație pe bază de gaz, care nu mai este funcțional.</a:t>
                      </a:r>
                    </a:p>
                    <a:p>
                      <a:pPr algn="just">
                        <a:lnSpc>
                          <a:spcPct val="115000"/>
                        </a:lnSpc>
                        <a:spcAft>
                          <a:spcPts val="0"/>
                        </a:spcAft>
                      </a:pPr>
                      <a:r>
                        <a:rPr lang="ro-RO" sz="1300" dirty="0">
                          <a:effectLst/>
                        </a:rPr>
                        <a:t> </a:t>
                      </a:r>
                    </a:p>
                    <a:p>
                      <a:pPr algn="just">
                        <a:lnSpc>
                          <a:spcPct val="115000"/>
                        </a:lnSpc>
                        <a:spcAft>
                          <a:spcPts val="0"/>
                        </a:spcAft>
                      </a:pPr>
                      <a:r>
                        <a:rPr lang="ro-RO" sz="1300" dirty="0">
                          <a:effectLst/>
                        </a:rPr>
                        <a:t> </a:t>
                      </a:r>
                      <a:endParaRPr lang="ro-RO" sz="1300" dirty="0">
                        <a:effectLst/>
                        <a:latin typeface="Arial" panose="020B0604020202020204" pitchFamily="34" charset="0"/>
                        <a:ea typeface="Arial" panose="020B0604020202020204" pitchFamily="34" charset="0"/>
                      </a:endParaRPr>
                    </a:p>
                  </a:txBody>
                  <a:tcPr marL="66951" marR="66951" marT="0" marB="0"/>
                </a:tc>
                <a:extLst>
                  <a:ext uri="{0D108BD9-81ED-4DB2-BD59-A6C34878D82A}">
                    <a16:rowId xmlns:a16="http://schemas.microsoft.com/office/drawing/2014/main" val="4098288993"/>
                  </a:ext>
                </a:extLst>
              </a:tr>
              <a:tr h="443575">
                <a:tc>
                  <a:txBody>
                    <a:bodyPr/>
                    <a:lstStyle/>
                    <a:p>
                      <a:pPr algn="just">
                        <a:lnSpc>
                          <a:spcPct val="115000"/>
                        </a:lnSpc>
                        <a:spcAft>
                          <a:spcPts val="0"/>
                        </a:spcAft>
                      </a:pPr>
                      <a:r>
                        <a:rPr lang="ro-RO" sz="1300">
                          <a:effectLst/>
                        </a:rPr>
                        <a:t>BĂLTĂGEȘTI </a:t>
                      </a:r>
                      <a:endParaRPr lang="ro-RO" sz="130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a:effectLst/>
                        </a:rPr>
                        <a:t>1.Grădiniță</a:t>
                      </a:r>
                    </a:p>
                    <a:p>
                      <a:pPr algn="just">
                        <a:lnSpc>
                          <a:spcPct val="115000"/>
                        </a:lnSpc>
                        <a:spcAft>
                          <a:spcPts val="0"/>
                        </a:spcAft>
                      </a:pPr>
                      <a:r>
                        <a:rPr lang="ro-RO" sz="1300">
                          <a:effectLst/>
                        </a:rPr>
                        <a:t>2. Cămin cultural</a:t>
                      </a:r>
                      <a:endParaRPr lang="ro-RO" sz="1300" dirty="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a:effectLst/>
                        </a:rPr>
                        <a:t> </a:t>
                      </a:r>
                      <a:endParaRPr lang="ro-RO" sz="1300" dirty="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a:effectLst/>
                        </a:rPr>
                        <a:t>1.Electric</a:t>
                      </a:r>
                    </a:p>
                    <a:p>
                      <a:pPr algn="just">
                        <a:lnSpc>
                          <a:spcPct val="115000"/>
                        </a:lnSpc>
                        <a:spcAft>
                          <a:spcPts val="0"/>
                        </a:spcAft>
                      </a:pPr>
                      <a:r>
                        <a:rPr lang="ro-RO" sz="1300">
                          <a:effectLst/>
                        </a:rPr>
                        <a:t>2.Electric</a:t>
                      </a:r>
                      <a:endParaRPr lang="ro-RO" sz="1300">
                        <a:effectLst/>
                        <a:latin typeface="Arial" panose="020B0604020202020204" pitchFamily="34" charset="0"/>
                        <a:ea typeface="Arial" panose="020B0604020202020204" pitchFamily="34" charset="0"/>
                      </a:endParaRPr>
                    </a:p>
                  </a:txBody>
                  <a:tcPr marL="66951" marR="66951" marT="0" marB="0"/>
                </a:tc>
                <a:extLst>
                  <a:ext uri="{0D108BD9-81ED-4DB2-BD59-A6C34878D82A}">
                    <a16:rowId xmlns:a16="http://schemas.microsoft.com/office/drawing/2014/main" val="345139871"/>
                  </a:ext>
                </a:extLst>
              </a:tr>
              <a:tr h="214404">
                <a:tc>
                  <a:txBody>
                    <a:bodyPr/>
                    <a:lstStyle/>
                    <a:p>
                      <a:pPr algn="just">
                        <a:lnSpc>
                          <a:spcPct val="115000"/>
                        </a:lnSpc>
                        <a:spcAft>
                          <a:spcPts val="0"/>
                        </a:spcAft>
                      </a:pPr>
                      <a:r>
                        <a:rPr lang="ro-RO" sz="1300">
                          <a:effectLst/>
                        </a:rPr>
                        <a:t>CRIȘAN </a:t>
                      </a:r>
                      <a:endParaRPr lang="ro-RO" sz="130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a:effectLst/>
                        </a:rPr>
                        <a:t>1.Grădiniță</a:t>
                      </a:r>
                      <a:endParaRPr lang="ro-RO" sz="130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a:effectLst/>
                        </a:rPr>
                        <a:t>1.Izolată</a:t>
                      </a:r>
                      <a:endParaRPr lang="ro-RO" sz="1300" dirty="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a:effectLst/>
                        </a:rPr>
                        <a:t>1.Electric</a:t>
                      </a:r>
                      <a:endParaRPr lang="ro-RO" sz="1300">
                        <a:effectLst/>
                        <a:latin typeface="Arial" panose="020B0604020202020204" pitchFamily="34" charset="0"/>
                        <a:ea typeface="Arial" panose="020B0604020202020204" pitchFamily="34" charset="0"/>
                      </a:endParaRPr>
                    </a:p>
                  </a:txBody>
                  <a:tcPr marL="66951" marR="66951" marT="0" marB="0"/>
                </a:tc>
                <a:extLst>
                  <a:ext uri="{0D108BD9-81ED-4DB2-BD59-A6C34878D82A}">
                    <a16:rowId xmlns:a16="http://schemas.microsoft.com/office/drawing/2014/main" val="1207637911"/>
                  </a:ext>
                </a:extLst>
              </a:tr>
              <a:tr h="443575">
                <a:tc>
                  <a:txBody>
                    <a:bodyPr/>
                    <a:lstStyle/>
                    <a:p>
                      <a:pPr algn="just">
                        <a:lnSpc>
                          <a:spcPct val="115000"/>
                        </a:lnSpc>
                        <a:spcAft>
                          <a:spcPts val="0"/>
                        </a:spcAft>
                      </a:pPr>
                      <a:r>
                        <a:rPr lang="ro-RO" sz="1300">
                          <a:effectLst/>
                        </a:rPr>
                        <a:t>GĂLBIORI</a:t>
                      </a:r>
                      <a:endParaRPr lang="ro-RO" sz="130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a:effectLst/>
                        </a:rPr>
                        <a:t>1.Grădiniță</a:t>
                      </a:r>
                    </a:p>
                    <a:p>
                      <a:pPr algn="just">
                        <a:lnSpc>
                          <a:spcPct val="115000"/>
                        </a:lnSpc>
                        <a:spcAft>
                          <a:spcPts val="0"/>
                        </a:spcAft>
                      </a:pPr>
                      <a:r>
                        <a:rPr lang="ro-RO" sz="1300">
                          <a:effectLst/>
                        </a:rPr>
                        <a:t>2. Cămin cultural</a:t>
                      </a:r>
                      <a:endParaRPr lang="ro-RO" sz="130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a:effectLst/>
                        </a:rPr>
                        <a:t> </a:t>
                      </a:r>
                      <a:endParaRPr lang="ro-RO" sz="1300" dirty="0">
                        <a:effectLst/>
                        <a:latin typeface="Arial" panose="020B0604020202020204" pitchFamily="34" charset="0"/>
                        <a:ea typeface="Arial" panose="020B0604020202020204" pitchFamily="34" charset="0"/>
                      </a:endParaRPr>
                    </a:p>
                  </a:txBody>
                  <a:tcPr marL="66951" marR="66951" marT="0" marB="0"/>
                </a:tc>
                <a:tc>
                  <a:txBody>
                    <a:bodyPr/>
                    <a:lstStyle/>
                    <a:p>
                      <a:pPr marL="0" marR="0" lvl="0" indent="0" algn="just" defTabSz="914400" rtl="0" eaLnBrk="1" fontAlgn="auto" latinLnBrk="0" hangingPunct="1">
                        <a:lnSpc>
                          <a:spcPct val="115000"/>
                        </a:lnSpc>
                        <a:spcBef>
                          <a:spcPts val="0"/>
                        </a:spcBef>
                        <a:spcAft>
                          <a:spcPts val="0"/>
                        </a:spcAft>
                        <a:buClrTx/>
                        <a:buSzTx/>
                        <a:buFontTx/>
                        <a:buNone/>
                        <a:tabLst/>
                        <a:defRPr/>
                      </a:pPr>
                      <a:r>
                        <a:rPr lang="ro-RO" sz="1300" dirty="0">
                          <a:effectLst/>
                        </a:rPr>
                        <a:t>1.Gaz</a:t>
                      </a:r>
                      <a:r>
                        <a:rPr lang="en-US" sz="1300" dirty="0">
                          <a:effectLst/>
                        </a:rPr>
                        <a:t> </a:t>
                      </a:r>
                      <a:r>
                        <a:rPr lang="en-US" sz="1300" dirty="0" err="1">
                          <a:effectLst/>
                        </a:rPr>
                        <a:t>propan</a:t>
                      </a:r>
                      <a:endParaRPr lang="ro-RO" sz="1300" dirty="0">
                        <a:effectLst/>
                      </a:endParaRPr>
                    </a:p>
                    <a:p>
                      <a:pPr algn="just">
                        <a:lnSpc>
                          <a:spcPct val="115000"/>
                        </a:lnSpc>
                        <a:spcAft>
                          <a:spcPts val="0"/>
                        </a:spcAft>
                      </a:pPr>
                      <a:r>
                        <a:rPr lang="ro-RO" sz="1300" dirty="0">
                          <a:effectLst/>
                        </a:rPr>
                        <a:t>2. Lemne</a:t>
                      </a:r>
                      <a:endParaRPr lang="ro-RO" sz="1300" dirty="0">
                        <a:effectLst/>
                        <a:latin typeface="Arial" panose="020B0604020202020204" pitchFamily="34" charset="0"/>
                        <a:ea typeface="Arial" panose="020B0604020202020204" pitchFamily="34" charset="0"/>
                      </a:endParaRPr>
                    </a:p>
                  </a:txBody>
                  <a:tcPr marL="66951" marR="66951" marT="0" marB="0"/>
                </a:tc>
                <a:extLst>
                  <a:ext uri="{0D108BD9-81ED-4DB2-BD59-A6C34878D82A}">
                    <a16:rowId xmlns:a16="http://schemas.microsoft.com/office/drawing/2014/main" val="1747400886"/>
                  </a:ext>
                </a:extLst>
              </a:tr>
              <a:tr h="752371">
                <a:tc>
                  <a:txBody>
                    <a:bodyPr/>
                    <a:lstStyle/>
                    <a:p>
                      <a:pPr algn="just">
                        <a:lnSpc>
                          <a:spcPct val="115000"/>
                        </a:lnSpc>
                        <a:spcAft>
                          <a:spcPts val="0"/>
                        </a:spcAft>
                      </a:pPr>
                      <a:r>
                        <a:rPr lang="ro-RO" sz="1300">
                          <a:effectLst/>
                        </a:rPr>
                        <a:t>STUPINA</a:t>
                      </a:r>
                      <a:endParaRPr lang="ro-RO" sz="130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dirty="0">
                          <a:effectLst/>
                        </a:rPr>
                        <a:t>1.Grădiniță+Școală</a:t>
                      </a:r>
                    </a:p>
                    <a:p>
                      <a:pPr algn="just">
                        <a:lnSpc>
                          <a:spcPct val="115000"/>
                        </a:lnSpc>
                        <a:spcAft>
                          <a:spcPts val="0"/>
                        </a:spcAft>
                      </a:pPr>
                      <a:r>
                        <a:rPr lang="ro-RO" sz="1300" dirty="0">
                          <a:effectLst/>
                        </a:rPr>
                        <a:t>2. Cămin cultural</a:t>
                      </a:r>
                    </a:p>
                    <a:p>
                      <a:pPr algn="just">
                        <a:lnSpc>
                          <a:spcPct val="115000"/>
                        </a:lnSpc>
                        <a:spcAft>
                          <a:spcPts val="0"/>
                        </a:spcAft>
                      </a:pPr>
                      <a:r>
                        <a:rPr lang="ro-RO" sz="1300" dirty="0">
                          <a:effectLst/>
                        </a:rPr>
                        <a:t>3.Centru de bătrâni</a:t>
                      </a:r>
                      <a:endParaRPr lang="ro-RO" sz="1300" dirty="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endParaRPr lang="ro-RO" sz="1300" dirty="0">
                        <a:effectLst/>
                      </a:endParaRPr>
                    </a:p>
                    <a:p>
                      <a:pPr algn="just">
                        <a:lnSpc>
                          <a:spcPct val="115000"/>
                        </a:lnSpc>
                        <a:spcAft>
                          <a:spcPts val="0"/>
                        </a:spcAft>
                      </a:pPr>
                      <a:endParaRPr lang="ro-RO" sz="1300" dirty="0">
                        <a:effectLst/>
                      </a:endParaRPr>
                    </a:p>
                    <a:p>
                      <a:pPr algn="just">
                        <a:lnSpc>
                          <a:spcPct val="115000"/>
                        </a:lnSpc>
                        <a:spcAft>
                          <a:spcPts val="0"/>
                        </a:spcAft>
                      </a:pPr>
                      <a:r>
                        <a:rPr lang="ro-RO" sz="1300" dirty="0">
                          <a:effectLst/>
                        </a:rPr>
                        <a:t>3. Izolată</a:t>
                      </a:r>
                      <a:endParaRPr lang="ro-RO" sz="1300" dirty="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dirty="0">
                          <a:effectLst/>
                        </a:rPr>
                        <a:t>1.Electric</a:t>
                      </a:r>
                    </a:p>
                    <a:p>
                      <a:pPr algn="just">
                        <a:lnSpc>
                          <a:spcPct val="115000"/>
                        </a:lnSpc>
                        <a:spcAft>
                          <a:spcPts val="0"/>
                        </a:spcAft>
                      </a:pPr>
                      <a:r>
                        <a:rPr lang="ro-RO" sz="1300" dirty="0">
                          <a:effectLst/>
                        </a:rPr>
                        <a:t>2.Lemne</a:t>
                      </a:r>
                    </a:p>
                    <a:p>
                      <a:pPr algn="just">
                        <a:lnSpc>
                          <a:spcPct val="115000"/>
                        </a:lnSpc>
                        <a:spcAft>
                          <a:spcPts val="0"/>
                        </a:spcAft>
                      </a:pPr>
                      <a:r>
                        <a:rPr lang="ro-RO" sz="1300" dirty="0">
                          <a:effectLst/>
                        </a:rPr>
                        <a:t>3. Au trecut de la lemne la gaz</a:t>
                      </a:r>
                      <a:endParaRPr lang="ro-RO" sz="1300" dirty="0">
                        <a:effectLst/>
                        <a:latin typeface="Arial" panose="020B0604020202020204" pitchFamily="34" charset="0"/>
                        <a:ea typeface="Arial" panose="020B0604020202020204" pitchFamily="34" charset="0"/>
                      </a:endParaRPr>
                    </a:p>
                  </a:txBody>
                  <a:tcPr marL="66951" marR="66951" marT="0" marB="0"/>
                </a:tc>
                <a:extLst>
                  <a:ext uri="{0D108BD9-81ED-4DB2-BD59-A6C34878D82A}">
                    <a16:rowId xmlns:a16="http://schemas.microsoft.com/office/drawing/2014/main" val="3696933426"/>
                  </a:ext>
                </a:extLst>
              </a:tr>
              <a:tr h="214404">
                <a:tc>
                  <a:txBody>
                    <a:bodyPr/>
                    <a:lstStyle/>
                    <a:p>
                      <a:pPr algn="just">
                        <a:lnSpc>
                          <a:spcPct val="115000"/>
                        </a:lnSpc>
                        <a:spcAft>
                          <a:spcPts val="0"/>
                        </a:spcAft>
                      </a:pPr>
                      <a:r>
                        <a:rPr lang="ro-RO" sz="1300" dirty="0">
                          <a:effectLst/>
                        </a:rPr>
                        <a:t>ȘIRIU</a:t>
                      </a:r>
                      <a:endParaRPr lang="ro-RO" sz="1300" dirty="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a:effectLst/>
                        </a:rPr>
                        <a:t>1. Cămin cultural</a:t>
                      </a:r>
                      <a:endParaRPr lang="ro-RO" sz="130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a:effectLst/>
                        </a:rPr>
                        <a:t> </a:t>
                      </a:r>
                      <a:endParaRPr lang="ro-RO" sz="1300">
                        <a:effectLst/>
                        <a:latin typeface="Arial" panose="020B0604020202020204" pitchFamily="34" charset="0"/>
                        <a:ea typeface="Arial" panose="020B0604020202020204" pitchFamily="34" charset="0"/>
                      </a:endParaRPr>
                    </a:p>
                  </a:txBody>
                  <a:tcPr marL="66951" marR="66951" marT="0" marB="0"/>
                </a:tc>
                <a:tc>
                  <a:txBody>
                    <a:bodyPr/>
                    <a:lstStyle/>
                    <a:p>
                      <a:pPr algn="just">
                        <a:lnSpc>
                          <a:spcPct val="115000"/>
                        </a:lnSpc>
                        <a:spcAft>
                          <a:spcPts val="0"/>
                        </a:spcAft>
                      </a:pPr>
                      <a:r>
                        <a:rPr lang="ro-RO" sz="1300" dirty="0">
                          <a:effectLst/>
                        </a:rPr>
                        <a:t>1.Lemne</a:t>
                      </a:r>
                      <a:endParaRPr lang="ro-RO" sz="1300" dirty="0">
                        <a:effectLst/>
                        <a:latin typeface="Arial" panose="020B0604020202020204" pitchFamily="34" charset="0"/>
                        <a:ea typeface="Arial" panose="020B0604020202020204" pitchFamily="34" charset="0"/>
                      </a:endParaRPr>
                    </a:p>
                  </a:txBody>
                  <a:tcPr marL="66951" marR="66951" marT="0" marB="0"/>
                </a:tc>
                <a:extLst>
                  <a:ext uri="{0D108BD9-81ED-4DB2-BD59-A6C34878D82A}">
                    <a16:rowId xmlns:a16="http://schemas.microsoft.com/office/drawing/2014/main" val="67890448"/>
                  </a:ext>
                </a:extLst>
              </a:tr>
            </a:tbl>
          </a:graphicData>
        </a:graphic>
      </p:graphicFrame>
      <p:sp>
        <p:nvSpPr>
          <p:cNvPr id="5" name="Rectangle 4">
            <a:extLst>
              <a:ext uri="{FF2B5EF4-FFF2-40B4-BE49-F238E27FC236}">
                <a16:creationId xmlns:a16="http://schemas.microsoft.com/office/drawing/2014/main" id="{DDDC6B63-6E27-4FDE-A44C-AE107AEF88B2}"/>
              </a:ext>
            </a:extLst>
          </p:cNvPr>
          <p:cNvSpPr/>
          <p:nvPr/>
        </p:nvSpPr>
        <p:spPr>
          <a:xfrm>
            <a:off x="967154" y="5897803"/>
            <a:ext cx="4071051" cy="276999"/>
          </a:xfrm>
          <a:prstGeom prst="rect">
            <a:avLst/>
          </a:prstGeom>
        </p:spPr>
        <p:txBody>
          <a:bodyPr wrap="none">
            <a:spAutoFit/>
          </a:bodyPr>
          <a:lstStyle/>
          <a:p>
            <a:r>
              <a:rPr lang="ro-RO" sz="1200" dirty="0"/>
              <a:t>Sursă: Interviu luat Primarului Comunei Crucea din 22.02.2023</a:t>
            </a:r>
          </a:p>
        </p:txBody>
      </p:sp>
    </p:spTree>
    <p:extLst>
      <p:ext uri="{BB962C8B-B14F-4D97-AF65-F5344CB8AC3E}">
        <p14:creationId xmlns:p14="http://schemas.microsoft.com/office/powerpoint/2010/main" val="3180767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48DE4-A103-4C44-B63D-86DD93577B84}"/>
              </a:ext>
            </a:extLst>
          </p:cNvPr>
          <p:cNvSpPr>
            <a:spLocks noGrp="1"/>
          </p:cNvSpPr>
          <p:nvPr>
            <p:ph type="title"/>
          </p:nvPr>
        </p:nvSpPr>
        <p:spPr>
          <a:xfrm>
            <a:off x="839787" y="457200"/>
            <a:ext cx="10494519" cy="879231"/>
          </a:xfrm>
        </p:spPr>
        <p:txBody>
          <a:bodyPr/>
          <a:lstStyle/>
          <a:p>
            <a:r>
              <a:rPr lang="ro-RO" dirty="0"/>
              <a:t>Încălzirea-RĂCIREA</a:t>
            </a:r>
            <a:r>
              <a:rPr lang="it-IT" dirty="0"/>
              <a:t> </a:t>
            </a:r>
            <a:r>
              <a:rPr lang="ro-RO" dirty="0"/>
              <a:t>sediului</a:t>
            </a:r>
            <a:r>
              <a:rPr lang="it-IT" dirty="0"/>
              <a:t> </a:t>
            </a:r>
            <a:r>
              <a:rPr lang="ro-RO" dirty="0"/>
              <a:t>primăriei</a:t>
            </a:r>
            <a:r>
              <a:rPr lang="it-IT" dirty="0"/>
              <a:t> </a:t>
            </a:r>
            <a:r>
              <a:rPr lang="ro-RO" dirty="0"/>
              <a:t>comunei</a:t>
            </a:r>
            <a:r>
              <a:rPr lang="it-IT" dirty="0"/>
              <a:t> </a:t>
            </a:r>
            <a:r>
              <a:rPr lang="ro-RO" dirty="0"/>
              <a:t>Crucea</a:t>
            </a:r>
            <a:r>
              <a:rPr lang="it-IT" dirty="0"/>
              <a:t> </a:t>
            </a:r>
            <a:endParaRPr lang="ro-RO" dirty="0"/>
          </a:p>
        </p:txBody>
      </p:sp>
      <p:pic>
        <p:nvPicPr>
          <p:cNvPr id="6" name="Content Placeholder 5">
            <a:extLst>
              <a:ext uri="{FF2B5EF4-FFF2-40B4-BE49-F238E27FC236}">
                <a16:creationId xmlns:a16="http://schemas.microsoft.com/office/drawing/2014/main" id="{435BCF64-45D4-448F-A2BC-36F793897478}"/>
              </a:ext>
            </a:extLst>
          </p:cNvPr>
          <p:cNvPicPr>
            <a:picLocks noGrp="1"/>
          </p:cNvPicPr>
          <p:nvPr>
            <p:ph idx="1"/>
          </p:nvPr>
        </p:nvPicPr>
        <p:blipFill>
          <a:blip r:embed="rId3" cstate="print">
            <a:extLst>
              <a:ext uri="{28A0092B-C50C-407E-A947-70E740481C1C}">
                <a14:useLocalDpi xmlns:a14="http://schemas.microsoft.com/office/drawing/2010/main" val="0"/>
              </a:ext>
            </a:extLst>
          </a:blip>
          <a:stretch>
            <a:fillRect/>
          </a:stretch>
        </p:blipFill>
        <p:spPr>
          <a:xfrm>
            <a:off x="1827254" y="3675410"/>
            <a:ext cx="3562004" cy="2373284"/>
          </a:xfrm>
          <a:prstGeom prst="rect">
            <a:avLst/>
          </a:prstGeom>
        </p:spPr>
      </p:pic>
      <p:sp>
        <p:nvSpPr>
          <p:cNvPr id="5" name="Text Placeholder 4">
            <a:extLst>
              <a:ext uri="{FF2B5EF4-FFF2-40B4-BE49-F238E27FC236}">
                <a16:creationId xmlns:a16="http://schemas.microsoft.com/office/drawing/2014/main" id="{34C55C85-78CD-48A3-9976-BE35F3FBBF9E}"/>
              </a:ext>
            </a:extLst>
          </p:cNvPr>
          <p:cNvSpPr>
            <a:spLocks noGrp="1"/>
          </p:cNvSpPr>
          <p:nvPr>
            <p:ph type="body" sz="half" idx="2"/>
          </p:nvPr>
        </p:nvSpPr>
        <p:spPr>
          <a:xfrm>
            <a:off x="839787" y="1015116"/>
            <a:ext cx="10635178" cy="3811588"/>
          </a:xfrm>
        </p:spPr>
        <p:txBody>
          <a:bodyPr/>
          <a:lstStyle/>
          <a:p>
            <a:r>
              <a:rPr lang="ro-RO" dirty="0"/>
              <a:t> </a:t>
            </a:r>
          </a:p>
          <a:p>
            <a:pPr marL="285750" indent="-285750" algn="just">
              <a:buFont typeface="Arial" panose="020B0604020202020204" pitchFamily="34" charset="0"/>
              <a:buChar char="•"/>
            </a:pPr>
            <a:r>
              <a:rPr lang="ro-RO" dirty="0"/>
              <a:t>Pentru încălzire la sediul Primăriei Crucea au fost instalate în anul 2015 trei centrale de 31 kW, marca Max Optimus, care funcționează pe bază de propan. </a:t>
            </a:r>
          </a:p>
          <a:p>
            <a:pPr marL="285750" indent="-285750" algn="just">
              <a:buFont typeface="Arial" panose="020B0604020202020204" pitchFamily="34" charset="0"/>
              <a:buChar char="•"/>
            </a:pPr>
            <a:r>
              <a:rPr lang="ro-RO" dirty="0"/>
              <a:t>Aparatele de aer condiționat sunt în număr de 11 (Primărie), 2 (Cămin Cultural)</a:t>
            </a:r>
            <a:r>
              <a:rPr lang="en-US" dirty="0"/>
              <a:t>, 2 (Gr</a:t>
            </a:r>
            <a:r>
              <a:rPr lang="ro-RO" dirty="0"/>
              <a:t>ădiniță)</a:t>
            </a:r>
            <a:r>
              <a:rPr lang="en-US" dirty="0"/>
              <a:t> </a:t>
            </a:r>
            <a:r>
              <a:rPr lang="ro-RO" dirty="0"/>
              <a:t>și au puterea de.</a:t>
            </a:r>
            <a:r>
              <a:rPr lang="en-US" dirty="0"/>
              <a:t> 2.78</a:t>
            </a:r>
            <a:r>
              <a:rPr lang="ro-RO" dirty="0"/>
              <a:t> </a:t>
            </a:r>
            <a:r>
              <a:rPr lang="en-US" dirty="0"/>
              <a:t>kW (Prim</a:t>
            </a:r>
            <a:r>
              <a:rPr lang="ro-RO" dirty="0"/>
              <a:t>ărie)</a:t>
            </a:r>
            <a:r>
              <a:rPr lang="en-US" dirty="0"/>
              <a:t>. </a:t>
            </a:r>
            <a:r>
              <a:rPr lang="ro-RO" dirty="0"/>
              <a:t>Acestea au fost instalate în anul 2021 (Cămin Cultural Crucea), în anul 2015 (Primărie) și în 2017 (Grădiniță Crucea).</a:t>
            </a:r>
          </a:p>
          <a:p>
            <a:pPr marL="285750" indent="-285750" algn="just">
              <a:buFont typeface="Arial" panose="020B0604020202020204" pitchFamily="34" charset="0"/>
              <a:buChar char="•"/>
            </a:pPr>
            <a:endParaRPr lang="ro-RO" dirty="0"/>
          </a:p>
        </p:txBody>
      </p:sp>
      <p:sp>
        <p:nvSpPr>
          <p:cNvPr id="7" name="Rectangle 6">
            <a:extLst>
              <a:ext uri="{FF2B5EF4-FFF2-40B4-BE49-F238E27FC236}">
                <a16:creationId xmlns:a16="http://schemas.microsoft.com/office/drawing/2014/main" id="{04E39D06-3FCB-4192-B641-C4038D3EB8F2}"/>
              </a:ext>
            </a:extLst>
          </p:cNvPr>
          <p:cNvSpPr/>
          <p:nvPr/>
        </p:nvSpPr>
        <p:spPr>
          <a:xfrm>
            <a:off x="1717129" y="3290368"/>
            <a:ext cx="3562004" cy="385042"/>
          </a:xfrm>
          <a:prstGeom prst="rect">
            <a:avLst/>
          </a:prstGeom>
        </p:spPr>
        <p:txBody>
          <a:bodyPr wrap="square">
            <a:spAutoFit/>
          </a:bodyPr>
          <a:lstStyle/>
          <a:p>
            <a:pPr algn="just">
              <a:lnSpc>
                <a:spcPct val="115000"/>
              </a:lnSpc>
              <a:spcAft>
                <a:spcPts val="0"/>
              </a:spcAft>
            </a:pPr>
            <a:r>
              <a:rPr lang="ro-RO" dirty="0">
                <a:latin typeface="Times New Roman" panose="02020603050405020304" pitchFamily="18" charset="0"/>
                <a:ea typeface="Times New Roman" panose="02020603050405020304" pitchFamily="18" charset="0"/>
              </a:rPr>
              <a:t>Poza 1: Centrale Primărie Crucea </a:t>
            </a:r>
            <a:endParaRPr lang="ro-RO" dirty="0">
              <a:effectLst/>
              <a:latin typeface="Arial" panose="020B0604020202020204" pitchFamily="34" charset="0"/>
              <a:ea typeface="Arial" panose="020B0604020202020204" pitchFamily="34" charset="0"/>
            </a:endParaRPr>
          </a:p>
        </p:txBody>
      </p:sp>
      <p:pic>
        <p:nvPicPr>
          <p:cNvPr id="8" name="Picture 7">
            <a:extLst>
              <a:ext uri="{FF2B5EF4-FFF2-40B4-BE49-F238E27FC236}">
                <a16:creationId xmlns:a16="http://schemas.microsoft.com/office/drawing/2014/main" id="{F7C8F3B0-EEEA-4D7A-AF16-78DC9997C151}"/>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834685" y="3653966"/>
            <a:ext cx="3562004" cy="2373284"/>
          </a:xfrm>
          <a:prstGeom prst="rect">
            <a:avLst/>
          </a:prstGeom>
        </p:spPr>
      </p:pic>
      <p:sp>
        <p:nvSpPr>
          <p:cNvPr id="9" name="Rectangle 8">
            <a:extLst>
              <a:ext uri="{FF2B5EF4-FFF2-40B4-BE49-F238E27FC236}">
                <a16:creationId xmlns:a16="http://schemas.microsoft.com/office/drawing/2014/main" id="{4730488E-B0B3-45D8-8480-3E3D84CD56BA}"/>
              </a:ext>
            </a:extLst>
          </p:cNvPr>
          <p:cNvSpPr/>
          <p:nvPr/>
        </p:nvSpPr>
        <p:spPr>
          <a:xfrm>
            <a:off x="6724560" y="3290368"/>
            <a:ext cx="3974229" cy="385042"/>
          </a:xfrm>
          <a:prstGeom prst="rect">
            <a:avLst/>
          </a:prstGeom>
        </p:spPr>
        <p:txBody>
          <a:bodyPr wrap="none">
            <a:spAutoFit/>
          </a:bodyPr>
          <a:lstStyle/>
          <a:p>
            <a:pPr algn="just">
              <a:lnSpc>
                <a:spcPct val="115000"/>
              </a:lnSpc>
              <a:spcAft>
                <a:spcPts val="0"/>
              </a:spcAft>
            </a:pPr>
            <a:r>
              <a:rPr lang="ro-RO" dirty="0">
                <a:latin typeface="Times New Roman" panose="02020603050405020304" pitchFamily="18" charset="0"/>
                <a:ea typeface="Times New Roman" panose="02020603050405020304" pitchFamily="18" charset="0"/>
              </a:rPr>
              <a:t>Poza 2: Aer Condiționat Primărie Crucea</a:t>
            </a:r>
            <a:endParaRPr lang="ro-RO" sz="16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568729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299A588-E6E7-4A02-BC82-FB0B0B872DA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839788" y="2057400"/>
            <a:ext cx="4119074" cy="3305908"/>
          </a:xfrm>
          <a:prstGeom prst="rect">
            <a:avLst/>
          </a:prstGeom>
        </p:spPr>
      </p:pic>
      <p:graphicFrame>
        <p:nvGraphicFramePr>
          <p:cNvPr id="6" name="Table 5">
            <a:extLst>
              <a:ext uri="{FF2B5EF4-FFF2-40B4-BE49-F238E27FC236}">
                <a16:creationId xmlns:a16="http://schemas.microsoft.com/office/drawing/2014/main" id="{26144F01-D2F7-4CC1-B47C-349D93A905F1}"/>
              </a:ext>
            </a:extLst>
          </p:cNvPr>
          <p:cNvGraphicFramePr>
            <a:graphicFrameLocks noGrp="1"/>
          </p:cNvGraphicFramePr>
          <p:nvPr>
            <p:extLst>
              <p:ext uri="{D42A27DB-BD31-4B8C-83A1-F6EECF244321}">
                <p14:modId xmlns:p14="http://schemas.microsoft.com/office/powerpoint/2010/main" val="66398450"/>
              </p:ext>
            </p:extLst>
          </p:nvPr>
        </p:nvGraphicFramePr>
        <p:xfrm>
          <a:off x="5342637" y="457200"/>
          <a:ext cx="6150252" cy="6091233"/>
        </p:xfrm>
        <a:graphic>
          <a:graphicData uri="http://schemas.openxmlformats.org/drawingml/2006/table">
            <a:tbl>
              <a:tblPr bandRow="1">
                <a:tableStyleId>{5C22544A-7EE6-4342-B048-85BDC9FD1C3A}</a:tableStyleId>
              </a:tblPr>
              <a:tblGrid>
                <a:gridCol w="1229914">
                  <a:extLst>
                    <a:ext uri="{9D8B030D-6E8A-4147-A177-3AD203B41FA5}">
                      <a16:colId xmlns:a16="http://schemas.microsoft.com/office/drawing/2014/main" val="4225134990"/>
                    </a:ext>
                  </a:extLst>
                </a:gridCol>
                <a:gridCol w="1229914">
                  <a:extLst>
                    <a:ext uri="{9D8B030D-6E8A-4147-A177-3AD203B41FA5}">
                      <a16:colId xmlns:a16="http://schemas.microsoft.com/office/drawing/2014/main" val="2882008864"/>
                    </a:ext>
                  </a:extLst>
                </a:gridCol>
                <a:gridCol w="1229914">
                  <a:extLst>
                    <a:ext uri="{9D8B030D-6E8A-4147-A177-3AD203B41FA5}">
                      <a16:colId xmlns:a16="http://schemas.microsoft.com/office/drawing/2014/main" val="3020237080"/>
                    </a:ext>
                  </a:extLst>
                </a:gridCol>
                <a:gridCol w="1229914">
                  <a:extLst>
                    <a:ext uri="{9D8B030D-6E8A-4147-A177-3AD203B41FA5}">
                      <a16:colId xmlns:a16="http://schemas.microsoft.com/office/drawing/2014/main" val="1151953983"/>
                    </a:ext>
                  </a:extLst>
                </a:gridCol>
                <a:gridCol w="1230596">
                  <a:extLst>
                    <a:ext uri="{9D8B030D-6E8A-4147-A177-3AD203B41FA5}">
                      <a16:colId xmlns:a16="http://schemas.microsoft.com/office/drawing/2014/main" val="3081649982"/>
                    </a:ext>
                  </a:extLst>
                </a:gridCol>
              </a:tblGrid>
              <a:tr h="428252">
                <a:tc>
                  <a:txBody>
                    <a:bodyPr/>
                    <a:lstStyle/>
                    <a:p>
                      <a:pPr algn="ctr">
                        <a:lnSpc>
                          <a:spcPct val="115000"/>
                        </a:lnSpc>
                        <a:spcAft>
                          <a:spcPts val="0"/>
                        </a:spcAft>
                      </a:pPr>
                      <a:r>
                        <a:rPr lang="ro-RO" sz="1050">
                          <a:effectLst/>
                        </a:rPr>
                        <a:t>Clădire</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gn="ctr">
                        <a:lnSpc>
                          <a:spcPct val="115000"/>
                        </a:lnSpc>
                        <a:spcAft>
                          <a:spcPts val="0"/>
                        </a:spcAft>
                      </a:pPr>
                      <a:r>
                        <a:rPr lang="ro-RO" sz="1050">
                          <a:effectLst/>
                        </a:rPr>
                        <a:t>Tipul de central</a:t>
                      </a:r>
                    </a:p>
                    <a:p>
                      <a:pPr algn="ctr">
                        <a:lnSpc>
                          <a:spcPct val="115000"/>
                        </a:lnSpc>
                        <a:spcAft>
                          <a:spcPts val="0"/>
                        </a:spcAft>
                      </a:pPr>
                      <a:r>
                        <a:rPr lang="ro-RO" sz="1050">
                          <a:effectLst/>
                        </a:rPr>
                        <a:t>(combustibil)</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gn="ctr">
                        <a:lnSpc>
                          <a:spcPct val="115000"/>
                        </a:lnSpc>
                        <a:spcAft>
                          <a:spcPts val="0"/>
                        </a:spcAft>
                      </a:pPr>
                      <a:r>
                        <a:rPr lang="ro-RO" sz="1050">
                          <a:effectLst/>
                        </a:rPr>
                        <a:t>Marca</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gn="ctr">
                        <a:lnSpc>
                          <a:spcPct val="115000"/>
                        </a:lnSpc>
                        <a:spcAft>
                          <a:spcPts val="0"/>
                        </a:spcAft>
                      </a:pPr>
                      <a:r>
                        <a:rPr lang="ro-RO" sz="1050">
                          <a:effectLst/>
                        </a:rPr>
                        <a:t>Puterea centralei</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gn="ctr">
                        <a:lnSpc>
                          <a:spcPct val="115000"/>
                        </a:lnSpc>
                        <a:spcAft>
                          <a:spcPts val="0"/>
                        </a:spcAft>
                      </a:pPr>
                      <a:r>
                        <a:rPr lang="ro-RO" sz="1050">
                          <a:effectLst/>
                        </a:rPr>
                        <a:t>Vechime (anul de instalare)</a:t>
                      </a:r>
                      <a:endParaRPr lang="ro-RO" sz="1050">
                        <a:effectLst/>
                        <a:latin typeface="Arial" panose="020B0604020202020204" pitchFamily="34" charset="0"/>
                        <a:ea typeface="Arial" panose="020B0604020202020204" pitchFamily="34" charset="0"/>
                      </a:endParaRPr>
                    </a:p>
                  </a:txBody>
                  <a:tcPr marL="43630" marR="43630" marT="0" marB="0"/>
                </a:tc>
                <a:extLst>
                  <a:ext uri="{0D108BD9-81ED-4DB2-BD59-A6C34878D82A}">
                    <a16:rowId xmlns:a16="http://schemas.microsoft.com/office/drawing/2014/main" val="1673059550"/>
                  </a:ext>
                </a:extLst>
              </a:tr>
              <a:tr h="574974">
                <a:tc>
                  <a:txBody>
                    <a:bodyPr/>
                    <a:lstStyle/>
                    <a:p>
                      <a:pPr>
                        <a:lnSpc>
                          <a:spcPct val="115000"/>
                        </a:lnSpc>
                        <a:spcAft>
                          <a:spcPts val="0"/>
                        </a:spcAft>
                      </a:pPr>
                      <a:r>
                        <a:rPr lang="ro-RO" sz="1050">
                          <a:effectLst/>
                        </a:rPr>
                        <a:t>Cămin Cultural Gălbiori</a:t>
                      </a:r>
                    </a:p>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COCS (solid)</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DEMRAD SOLITECH PLUS</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23 KW</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2015</a:t>
                      </a:r>
                      <a:endParaRPr lang="ro-RO" sz="1050">
                        <a:effectLst/>
                        <a:latin typeface="Arial" panose="020B0604020202020204" pitchFamily="34" charset="0"/>
                        <a:ea typeface="Arial" panose="020B0604020202020204" pitchFamily="34" charset="0"/>
                      </a:endParaRPr>
                    </a:p>
                  </a:txBody>
                  <a:tcPr marL="43630" marR="43630" marT="0" marB="0"/>
                </a:tc>
                <a:extLst>
                  <a:ext uri="{0D108BD9-81ED-4DB2-BD59-A6C34878D82A}">
                    <a16:rowId xmlns:a16="http://schemas.microsoft.com/office/drawing/2014/main" val="2764565378"/>
                  </a:ext>
                </a:extLst>
              </a:tr>
              <a:tr h="428252">
                <a:tc>
                  <a:txBody>
                    <a:bodyPr/>
                    <a:lstStyle/>
                    <a:p>
                      <a:pPr>
                        <a:lnSpc>
                          <a:spcPct val="115000"/>
                        </a:lnSpc>
                        <a:spcAft>
                          <a:spcPts val="0"/>
                        </a:spcAft>
                      </a:pPr>
                      <a:r>
                        <a:rPr lang="ro-RO" sz="1050">
                          <a:effectLst/>
                        </a:rPr>
                        <a:t>Cămin Cultural Șiriu</a:t>
                      </a:r>
                    </a:p>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dirty="0">
                          <a:effectLst/>
                        </a:rPr>
                        <a:t>COCS (solid)</a:t>
                      </a:r>
                      <a:endParaRPr lang="ro-RO" sz="1050" dirty="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FERROLI DP. 35</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35 KW</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extLst>
                  <a:ext uri="{0D108BD9-81ED-4DB2-BD59-A6C34878D82A}">
                    <a16:rowId xmlns:a16="http://schemas.microsoft.com/office/drawing/2014/main" val="2848044328"/>
                  </a:ext>
                </a:extLst>
              </a:tr>
              <a:tr h="574974">
                <a:tc>
                  <a:txBody>
                    <a:bodyPr/>
                    <a:lstStyle/>
                    <a:p>
                      <a:pPr>
                        <a:lnSpc>
                          <a:spcPct val="115000"/>
                        </a:lnSpc>
                        <a:spcAft>
                          <a:spcPts val="0"/>
                        </a:spcAft>
                      </a:pPr>
                      <a:r>
                        <a:rPr lang="ro-RO" sz="1050">
                          <a:effectLst/>
                        </a:rPr>
                        <a:t>Cămin Cultural Crucea</a:t>
                      </a:r>
                    </a:p>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ELECTRIC</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ROMSTAL</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24 KW</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extLst>
                  <a:ext uri="{0D108BD9-81ED-4DB2-BD59-A6C34878D82A}">
                    <a16:rowId xmlns:a16="http://schemas.microsoft.com/office/drawing/2014/main" val="179872665"/>
                  </a:ext>
                </a:extLst>
              </a:tr>
              <a:tr h="574974">
                <a:tc>
                  <a:txBody>
                    <a:bodyPr/>
                    <a:lstStyle/>
                    <a:p>
                      <a:pPr>
                        <a:lnSpc>
                          <a:spcPct val="115000"/>
                        </a:lnSpc>
                        <a:spcAft>
                          <a:spcPts val="0"/>
                        </a:spcAft>
                      </a:pPr>
                      <a:r>
                        <a:rPr lang="ro-RO" sz="1050">
                          <a:effectLst/>
                        </a:rPr>
                        <a:t>Cămin Cultural Stupina</a:t>
                      </a:r>
                    </a:p>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COCS (solid)</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VIADRUS</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24 KW</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extLst>
                  <a:ext uri="{0D108BD9-81ED-4DB2-BD59-A6C34878D82A}">
                    <a16:rowId xmlns:a16="http://schemas.microsoft.com/office/drawing/2014/main" val="3512210332"/>
                  </a:ext>
                </a:extLst>
              </a:tr>
              <a:tr h="574974">
                <a:tc>
                  <a:txBody>
                    <a:bodyPr/>
                    <a:lstStyle/>
                    <a:p>
                      <a:pPr>
                        <a:lnSpc>
                          <a:spcPct val="115000"/>
                        </a:lnSpc>
                        <a:spcAft>
                          <a:spcPts val="0"/>
                        </a:spcAft>
                      </a:pPr>
                      <a:r>
                        <a:rPr lang="ro-RO" sz="1050">
                          <a:effectLst/>
                        </a:rPr>
                        <a:t>Cămin Cultural Băltăgești</a:t>
                      </a:r>
                    </a:p>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ELECTRIC</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ROMSTAL</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24 KW</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extLst>
                  <a:ext uri="{0D108BD9-81ED-4DB2-BD59-A6C34878D82A}">
                    <a16:rowId xmlns:a16="http://schemas.microsoft.com/office/drawing/2014/main" val="355774362"/>
                  </a:ext>
                </a:extLst>
              </a:tr>
              <a:tr h="428252">
                <a:tc>
                  <a:txBody>
                    <a:bodyPr/>
                    <a:lstStyle/>
                    <a:p>
                      <a:pPr>
                        <a:lnSpc>
                          <a:spcPct val="115000"/>
                        </a:lnSpc>
                        <a:spcAft>
                          <a:spcPts val="0"/>
                        </a:spcAft>
                      </a:pPr>
                      <a:r>
                        <a:rPr lang="ro-RO" sz="1050">
                          <a:effectLst/>
                        </a:rPr>
                        <a:t>Grădiniță Crucea</a:t>
                      </a:r>
                    </a:p>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ELECTRIC</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PROTHERMRY</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24 KW</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extLst>
                  <a:ext uri="{0D108BD9-81ED-4DB2-BD59-A6C34878D82A}">
                    <a16:rowId xmlns:a16="http://schemas.microsoft.com/office/drawing/2014/main" val="1970272728"/>
                  </a:ext>
                </a:extLst>
              </a:tr>
              <a:tr h="281533">
                <a:tc>
                  <a:txBody>
                    <a:bodyPr/>
                    <a:lstStyle/>
                    <a:p>
                      <a:pPr>
                        <a:lnSpc>
                          <a:spcPct val="115000"/>
                        </a:lnSpc>
                        <a:spcAft>
                          <a:spcPts val="0"/>
                        </a:spcAft>
                      </a:pPr>
                      <a:r>
                        <a:rPr lang="ro-RO" sz="1050">
                          <a:effectLst/>
                        </a:rPr>
                        <a:t>Grădiniță Băltăgești</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ELECTRIC</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PROTHERMRY</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28 KW</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2018</a:t>
                      </a:r>
                      <a:endParaRPr lang="ro-RO" sz="1050">
                        <a:effectLst/>
                        <a:latin typeface="Arial" panose="020B0604020202020204" pitchFamily="34" charset="0"/>
                        <a:ea typeface="Arial" panose="020B0604020202020204" pitchFamily="34" charset="0"/>
                      </a:endParaRPr>
                    </a:p>
                  </a:txBody>
                  <a:tcPr marL="43630" marR="43630" marT="0" marB="0"/>
                </a:tc>
                <a:extLst>
                  <a:ext uri="{0D108BD9-81ED-4DB2-BD59-A6C34878D82A}">
                    <a16:rowId xmlns:a16="http://schemas.microsoft.com/office/drawing/2014/main" val="184682575"/>
                  </a:ext>
                </a:extLst>
              </a:tr>
              <a:tr h="428252">
                <a:tc>
                  <a:txBody>
                    <a:bodyPr/>
                    <a:lstStyle/>
                    <a:p>
                      <a:pPr>
                        <a:lnSpc>
                          <a:spcPct val="115000"/>
                        </a:lnSpc>
                        <a:spcAft>
                          <a:spcPts val="0"/>
                        </a:spcAft>
                      </a:pPr>
                      <a:r>
                        <a:rPr lang="ro-RO" sz="1050">
                          <a:effectLst/>
                        </a:rPr>
                        <a:t>Grădiniță Crișan</a:t>
                      </a:r>
                    </a:p>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ELECTRIC BOILER</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FERROLI</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6 KW</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2020</a:t>
                      </a:r>
                      <a:endParaRPr lang="ro-RO" sz="1050">
                        <a:effectLst/>
                        <a:latin typeface="Arial" panose="020B0604020202020204" pitchFamily="34" charset="0"/>
                        <a:ea typeface="Arial" panose="020B0604020202020204" pitchFamily="34" charset="0"/>
                      </a:endParaRPr>
                    </a:p>
                  </a:txBody>
                  <a:tcPr marL="43630" marR="43630" marT="0" marB="0"/>
                </a:tc>
                <a:extLst>
                  <a:ext uri="{0D108BD9-81ED-4DB2-BD59-A6C34878D82A}">
                    <a16:rowId xmlns:a16="http://schemas.microsoft.com/office/drawing/2014/main" val="951903005"/>
                  </a:ext>
                </a:extLst>
              </a:tr>
              <a:tr h="699825">
                <a:tc>
                  <a:txBody>
                    <a:bodyPr/>
                    <a:lstStyle/>
                    <a:p>
                      <a:pPr>
                        <a:lnSpc>
                          <a:spcPct val="115000"/>
                        </a:lnSpc>
                        <a:spcAft>
                          <a:spcPts val="0"/>
                        </a:spcAft>
                      </a:pPr>
                      <a:r>
                        <a:rPr lang="ro-RO" sz="1050">
                          <a:effectLst/>
                        </a:rPr>
                        <a:t>Centru de bătrâni Stupina</a:t>
                      </a:r>
                    </a:p>
                    <a:p>
                      <a:pPr>
                        <a:lnSpc>
                          <a:spcPct val="115000"/>
                        </a:lnSpc>
                        <a:spcAft>
                          <a:spcPts val="0"/>
                        </a:spcAft>
                      </a:pPr>
                      <a:r>
                        <a:rPr lang="ro-RO" sz="1050">
                          <a:effectLst/>
                        </a:rPr>
                        <a:t>(3 buc.)</a:t>
                      </a:r>
                    </a:p>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GAZ propan</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CT. MOTAN MKDENS</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35 KW</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extLst>
                  <a:ext uri="{0D108BD9-81ED-4DB2-BD59-A6C34878D82A}">
                    <a16:rowId xmlns:a16="http://schemas.microsoft.com/office/drawing/2014/main" val="3446602115"/>
                  </a:ext>
                </a:extLst>
              </a:tr>
              <a:tr h="522016">
                <a:tc>
                  <a:txBody>
                    <a:bodyPr/>
                    <a:lstStyle/>
                    <a:p>
                      <a:pPr>
                        <a:lnSpc>
                          <a:spcPct val="115000"/>
                        </a:lnSpc>
                        <a:spcAft>
                          <a:spcPts val="0"/>
                        </a:spcAft>
                      </a:pPr>
                      <a:r>
                        <a:rPr lang="ro-RO" sz="1050">
                          <a:effectLst/>
                        </a:rPr>
                        <a:t>Centru turistic</a:t>
                      </a:r>
                    </a:p>
                    <a:p>
                      <a:pPr>
                        <a:lnSpc>
                          <a:spcPct val="115000"/>
                        </a:lnSpc>
                        <a:spcAft>
                          <a:spcPts val="0"/>
                        </a:spcAft>
                      </a:pPr>
                      <a:r>
                        <a:rPr lang="ro-RO" sz="1050">
                          <a:effectLst/>
                        </a:rPr>
                        <a:t> </a:t>
                      </a:r>
                    </a:p>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LEMN (solid)</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VIADRUS</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25 KW</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extLst>
                  <a:ext uri="{0D108BD9-81ED-4DB2-BD59-A6C34878D82A}">
                    <a16:rowId xmlns:a16="http://schemas.microsoft.com/office/drawing/2014/main" val="2444327190"/>
                  </a:ext>
                </a:extLst>
              </a:tr>
              <a:tr h="522016">
                <a:tc>
                  <a:txBody>
                    <a:bodyPr/>
                    <a:lstStyle/>
                    <a:p>
                      <a:pPr>
                        <a:lnSpc>
                          <a:spcPct val="115000"/>
                        </a:lnSpc>
                        <a:spcAft>
                          <a:spcPts val="0"/>
                        </a:spcAft>
                      </a:pPr>
                      <a:r>
                        <a:rPr lang="ro-RO" sz="1050">
                          <a:effectLst/>
                        </a:rPr>
                        <a:t>Primărie</a:t>
                      </a:r>
                    </a:p>
                    <a:p>
                      <a:pPr>
                        <a:lnSpc>
                          <a:spcPct val="115000"/>
                        </a:lnSpc>
                        <a:spcAft>
                          <a:spcPts val="0"/>
                        </a:spcAft>
                      </a:pPr>
                      <a:r>
                        <a:rPr lang="ro-RO" sz="1050">
                          <a:effectLst/>
                        </a:rPr>
                        <a:t>(3 buc.)</a:t>
                      </a:r>
                    </a:p>
                    <a:p>
                      <a:pPr>
                        <a:lnSpc>
                          <a:spcPct val="115000"/>
                        </a:lnSpc>
                        <a:spcAft>
                          <a:spcPts val="0"/>
                        </a:spcAft>
                      </a:pPr>
                      <a:r>
                        <a:rPr lang="ro-RO" sz="1050">
                          <a:effectLst/>
                        </a:rPr>
                        <a:t> </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dirty="0">
                          <a:effectLst/>
                        </a:rPr>
                        <a:t>GAZ propan</a:t>
                      </a:r>
                      <a:endParaRPr lang="ro-RO" sz="1050" dirty="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MAX OPTIMUS</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a:effectLst/>
                        </a:rPr>
                        <a:t>31 KW</a:t>
                      </a:r>
                      <a:endParaRPr lang="ro-RO" sz="1050">
                        <a:effectLst/>
                        <a:latin typeface="Arial" panose="020B0604020202020204" pitchFamily="34" charset="0"/>
                        <a:ea typeface="Arial" panose="020B0604020202020204" pitchFamily="34" charset="0"/>
                      </a:endParaRPr>
                    </a:p>
                  </a:txBody>
                  <a:tcPr marL="43630" marR="43630" marT="0" marB="0"/>
                </a:tc>
                <a:tc>
                  <a:txBody>
                    <a:bodyPr/>
                    <a:lstStyle/>
                    <a:p>
                      <a:pPr>
                        <a:lnSpc>
                          <a:spcPct val="115000"/>
                        </a:lnSpc>
                        <a:spcAft>
                          <a:spcPts val="0"/>
                        </a:spcAft>
                      </a:pPr>
                      <a:r>
                        <a:rPr lang="ro-RO" sz="1050" dirty="0">
                          <a:effectLst/>
                        </a:rPr>
                        <a:t> 2015</a:t>
                      </a:r>
                      <a:endParaRPr lang="ro-RO" sz="1050" dirty="0">
                        <a:effectLst/>
                        <a:latin typeface="Arial" panose="020B0604020202020204" pitchFamily="34" charset="0"/>
                        <a:ea typeface="Arial" panose="020B0604020202020204" pitchFamily="34" charset="0"/>
                      </a:endParaRPr>
                    </a:p>
                  </a:txBody>
                  <a:tcPr marL="43630" marR="43630" marT="0" marB="0"/>
                </a:tc>
                <a:extLst>
                  <a:ext uri="{0D108BD9-81ED-4DB2-BD59-A6C34878D82A}">
                    <a16:rowId xmlns:a16="http://schemas.microsoft.com/office/drawing/2014/main" val="4198383998"/>
                  </a:ext>
                </a:extLst>
              </a:tr>
            </a:tbl>
          </a:graphicData>
        </a:graphic>
      </p:graphicFrame>
      <p:sp>
        <p:nvSpPr>
          <p:cNvPr id="7" name="Rectangle 6">
            <a:extLst>
              <a:ext uri="{FF2B5EF4-FFF2-40B4-BE49-F238E27FC236}">
                <a16:creationId xmlns:a16="http://schemas.microsoft.com/office/drawing/2014/main" id="{F38107DB-96D5-4A7A-B200-B60FEAD22734}"/>
              </a:ext>
            </a:extLst>
          </p:cNvPr>
          <p:cNvSpPr/>
          <p:nvPr/>
        </p:nvSpPr>
        <p:spPr>
          <a:xfrm>
            <a:off x="5201960" y="104668"/>
            <a:ext cx="6096000" cy="352532"/>
          </a:xfrm>
          <a:prstGeom prst="rect">
            <a:avLst/>
          </a:prstGeom>
        </p:spPr>
        <p:txBody>
          <a:bodyPr>
            <a:spAutoFit/>
          </a:bodyPr>
          <a:lstStyle/>
          <a:p>
            <a:pPr>
              <a:lnSpc>
                <a:spcPct val="115000"/>
              </a:lnSpc>
              <a:spcAft>
                <a:spcPts val="400"/>
              </a:spcAft>
              <a:tabLst>
                <a:tab pos="269875" algn="l"/>
                <a:tab pos="1085850" algn="l"/>
              </a:tabLst>
            </a:pPr>
            <a:r>
              <a:rPr lang="ro-RO" sz="1600" dirty="0">
                <a:latin typeface="Times New Roman" panose="02020603050405020304" pitchFamily="18" charset="0"/>
                <a:ea typeface="Times New Roman" panose="02020603050405020304" pitchFamily="18" charset="0"/>
              </a:rPr>
              <a:t>Tabel nr.2   Tipuri de centrale din clădirilor publice ale comunei Crucea</a:t>
            </a:r>
            <a:endParaRPr lang="ro-RO" sz="1600" dirty="0">
              <a:effectLst/>
              <a:latin typeface="Arial" panose="020B0604020202020204" pitchFamily="34" charset="0"/>
              <a:ea typeface="Arial" panose="020B0604020202020204" pitchFamily="34" charset="0"/>
            </a:endParaRPr>
          </a:p>
        </p:txBody>
      </p:sp>
      <p:sp>
        <p:nvSpPr>
          <p:cNvPr id="8" name="Rectangle 7">
            <a:extLst>
              <a:ext uri="{FF2B5EF4-FFF2-40B4-BE49-F238E27FC236}">
                <a16:creationId xmlns:a16="http://schemas.microsoft.com/office/drawing/2014/main" id="{27CAEBEB-D5ED-4F1C-BCC8-E1D552B85D88}"/>
              </a:ext>
            </a:extLst>
          </p:cNvPr>
          <p:cNvSpPr/>
          <p:nvPr/>
        </p:nvSpPr>
        <p:spPr>
          <a:xfrm>
            <a:off x="839788" y="1353809"/>
            <a:ext cx="3089307" cy="703591"/>
          </a:xfrm>
          <a:prstGeom prst="rect">
            <a:avLst/>
          </a:prstGeom>
        </p:spPr>
        <p:txBody>
          <a:bodyPr wrap="none">
            <a:spAutoFit/>
          </a:bodyPr>
          <a:lstStyle/>
          <a:p>
            <a:pPr algn="just">
              <a:lnSpc>
                <a:spcPct val="115000"/>
              </a:lnSpc>
              <a:spcAft>
                <a:spcPts val="0"/>
              </a:spcAft>
            </a:pPr>
            <a:r>
              <a:rPr lang="ro-RO" dirty="0">
                <a:latin typeface="Times New Roman" panose="02020603050405020304" pitchFamily="18" charset="0"/>
                <a:ea typeface="Times New Roman" panose="02020603050405020304" pitchFamily="18" charset="0"/>
              </a:rPr>
              <a:t>Poza 3: Centrală COCS (solid) </a:t>
            </a:r>
          </a:p>
          <a:p>
            <a:pPr algn="just">
              <a:lnSpc>
                <a:spcPct val="115000"/>
              </a:lnSpc>
              <a:spcAft>
                <a:spcPts val="0"/>
              </a:spcAft>
            </a:pPr>
            <a:r>
              <a:rPr lang="ro-RO" dirty="0">
                <a:latin typeface="Times New Roman" panose="02020603050405020304" pitchFamily="18" charset="0"/>
                <a:ea typeface="Times New Roman" panose="02020603050405020304" pitchFamily="18" charset="0"/>
              </a:rPr>
              <a:t>Cămin cultural Gălbiori</a:t>
            </a:r>
            <a:endParaRPr lang="ro-RO" sz="16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172703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E70EC-E1C5-4677-9FD2-DE12AC78D2BE}"/>
              </a:ext>
            </a:extLst>
          </p:cNvPr>
          <p:cNvSpPr>
            <a:spLocks noGrp="1"/>
          </p:cNvSpPr>
          <p:nvPr>
            <p:ph type="title"/>
          </p:nvPr>
        </p:nvSpPr>
        <p:spPr>
          <a:xfrm>
            <a:off x="1294361" y="171805"/>
            <a:ext cx="9603275" cy="1049235"/>
          </a:xfrm>
        </p:spPr>
        <p:txBody>
          <a:bodyPr>
            <a:normAutofit fontScale="90000"/>
          </a:bodyPr>
          <a:lstStyle/>
          <a:p>
            <a:pPr algn="just"/>
            <a:r>
              <a:rPr lang="ro-RO" sz="2700" b="1" dirty="0"/>
              <a:t>3. ANALIZA CONSUMULUI ACTUAL ENERGETIC AL CLĂDIRILOR DIN COMUNA CRUCEA DIN PERSPECTIVA NOILOR STANDARDE ENERGETICE ALE UNIUNII EUROPENE </a:t>
            </a:r>
            <a:br>
              <a:rPr lang="ro-RO" b="1" dirty="0"/>
            </a:br>
            <a:endParaRPr lang="ro-RO" dirty="0"/>
          </a:p>
        </p:txBody>
      </p:sp>
      <p:graphicFrame>
        <p:nvGraphicFramePr>
          <p:cNvPr id="3" name="Table 2">
            <a:extLst>
              <a:ext uri="{FF2B5EF4-FFF2-40B4-BE49-F238E27FC236}">
                <a16:creationId xmlns:a16="http://schemas.microsoft.com/office/drawing/2014/main" id="{F125087B-BB3F-4D07-90EA-CD1EB5A667FB}"/>
              </a:ext>
            </a:extLst>
          </p:cNvPr>
          <p:cNvGraphicFramePr>
            <a:graphicFrameLocks noGrp="1"/>
          </p:cNvGraphicFramePr>
          <p:nvPr>
            <p:extLst>
              <p:ext uri="{D42A27DB-BD31-4B8C-83A1-F6EECF244321}">
                <p14:modId xmlns:p14="http://schemas.microsoft.com/office/powerpoint/2010/main" val="2930784291"/>
              </p:ext>
            </p:extLst>
          </p:nvPr>
        </p:nvGraphicFramePr>
        <p:xfrm>
          <a:off x="838199" y="1271460"/>
          <a:ext cx="10515600" cy="4935909"/>
        </p:xfrm>
        <a:graphic>
          <a:graphicData uri="http://schemas.openxmlformats.org/drawingml/2006/table">
            <a:tbl>
              <a:tblPr>
                <a:tableStyleId>{5C22544A-7EE6-4342-B048-85BDC9FD1C3A}</a:tableStyleId>
              </a:tblPr>
              <a:tblGrid>
                <a:gridCol w="1520604">
                  <a:extLst>
                    <a:ext uri="{9D8B030D-6E8A-4147-A177-3AD203B41FA5}">
                      <a16:colId xmlns:a16="http://schemas.microsoft.com/office/drawing/2014/main" val="2877783573"/>
                    </a:ext>
                  </a:extLst>
                </a:gridCol>
                <a:gridCol w="1241130">
                  <a:extLst>
                    <a:ext uri="{9D8B030D-6E8A-4147-A177-3AD203B41FA5}">
                      <a16:colId xmlns:a16="http://schemas.microsoft.com/office/drawing/2014/main" val="4015098496"/>
                    </a:ext>
                  </a:extLst>
                </a:gridCol>
                <a:gridCol w="1240456">
                  <a:extLst>
                    <a:ext uri="{9D8B030D-6E8A-4147-A177-3AD203B41FA5}">
                      <a16:colId xmlns:a16="http://schemas.microsoft.com/office/drawing/2014/main" val="4080590392"/>
                    </a:ext>
                  </a:extLst>
                </a:gridCol>
                <a:gridCol w="1240456">
                  <a:extLst>
                    <a:ext uri="{9D8B030D-6E8A-4147-A177-3AD203B41FA5}">
                      <a16:colId xmlns:a16="http://schemas.microsoft.com/office/drawing/2014/main" val="650787277"/>
                    </a:ext>
                  </a:extLst>
                </a:gridCol>
                <a:gridCol w="1431712">
                  <a:extLst>
                    <a:ext uri="{9D8B030D-6E8A-4147-A177-3AD203B41FA5}">
                      <a16:colId xmlns:a16="http://schemas.microsoft.com/office/drawing/2014/main" val="1345650298"/>
                    </a:ext>
                  </a:extLst>
                </a:gridCol>
                <a:gridCol w="1431712">
                  <a:extLst>
                    <a:ext uri="{9D8B030D-6E8A-4147-A177-3AD203B41FA5}">
                      <a16:colId xmlns:a16="http://schemas.microsoft.com/office/drawing/2014/main" val="358018235"/>
                    </a:ext>
                  </a:extLst>
                </a:gridCol>
                <a:gridCol w="1204765">
                  <a:extLst>
                    <a:ext uri="{9D8B030D-6E8A-4147-A177-3AD203B41FA5}">
                      <a16:colId xmlns:a16="http://schemas.microsoft.com/office/drawing/2014/main" val="2299407193"/>
                    </a:ext>
                  </a:extLst>
                </a:gridCol>
                <a:gridCol w="1204765">
                  <a:extLst>
                    <a:ext uri="{9D8B030D-6E8A-4147-A177-3AD203B41FA5}">
                      <a16:colId xmlns:a16="http://schemas.microsoft.com/office/drawing/2014/main" val="2967626517"/>
                    </a:ext>
                  </a:extLst>
                </a:gridCol>
              </a:tblGrid>
              <a:tr h="1134720">
                <a:tc>
                  <a:txBody>
                    <a:bodyPr/>
                    <a:lstStyle/>
                    <a:p>
                      <a:pPr algn="l">
                        <a:lnSpc>
                          <a:spcPct val="115000"/>
                        </a:lnSpc>
                        <a:spcAft>
                          <a:spcPts val="0"/>
                        </a:spcAft>
                        <a:tabLst>
                          <a:tab pos="269875" algn="l"/>
                        </a:tabLst>
                      </a:pPr>
                      <a:r>
                        <a:rPr lang="ro-RO" sz="1100" dirty="0">
                          <a:effectLst/>
                        </a:rPr>
                        <a:t>Tipul purtătorului de energie</a:t>
                      </a:r>
                      <a:endParaRPr lang="ro-RO" sz="1100" dirty="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Clădiri reprezentative</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tabLst>
                          <a:tab pos="269875" algn="l"/>
                        </a:tabLst>
                      </a:pPr>
                      <a:r>
                        <a:rPr lang="ro-RO" sz="1100">
                          <a:effectLst/>
                        </a:rPr>
                        <a:t>An de consum</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tabLst>
                          <a:tab pos="269875" algn="l"/>
                        </a:tabLst>
                      </a:pPr>
                      <a:r>
                        <a:rPr lang="ro-RO" sz="1100">
                          <a:effectLst/>
                        </a:rPr>
                        <a:t>Energie utilizată</a:t>
                      </a:r>
                    </a:p>
                    <a:p>
                      <a:pPr algn="l">
                        <a:lnSpc>
                          <a:spcPct val="115000"/>
                        </a:lnSpc>
                        <a:spcAft>
                          <a:spcPts val="0"/>
                        </a:spcAft>
                        <a:tabLst>
                          <a:tab pos="269875" algn="l"/>
                        </a:tabLst>
                      </a:pPr>
                      <a:r>
                        <a:rPr lang="ro-RO" sz="1100">
                          <a:effectLst/>
                        </a:rPr>
                        <a:t>[MWh/an]</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tabLst>
                          <a:tab pos="269875" algn="l"/>
                        </a:tabLst>
                      </a:pPr>
                      <a:r>
                        <a:rPr lang="ro-RO" sz="1100">
                          <a:effectLst/>
                        </a:rPr>
                        <a:t>Mărimea de</a:t>
                      </a:r>
                    </a:p>
                    <a:p>
                      <a:pPr algn="l">
                        <a:lnSpc>
                          <a:spcPct val="115000"/>
                        </a:lnSpc>
                        <a:spcAft>
                          <a:spcPts val="0"/>
                        </a:spcAft>
                        <a:tabLst>
                          <a:tab pos="269875" algn="l"/>
                        </a:tabLst>
                      </a:pPr>
                      <a:r>
                        <a:rPr lang="ro-RO" sz="1100">
                          <a:effectLst/>
                        </a:rPr>
                        <a:t>raportare- suprafață</a:t>
                      </a:r>
                    </a:p>
                    <a:p>
                      <a:pPr algn="l">
                        <a:lnSpc>
                          <a:spcPct val="115000"/>
                        </a:lnSpc>
                        <a:spcAft>
                          <a:spcPts val="0"/>
                        </a:spcAft>
                        <a:tabLst>
                          <a:tab pos="269875" algn="l"/>
                        </a:tabLst>
                      </a:pPr>
                      <a:r>
                        <a:rPr lang="ro-RO" sz="1100">
                          <a:effectLst/>
                        </a:rPr>
                        <a:t>[m</a:t>
                      </a:r>
                      <a:r>
                        <a:rPr lang="ro-RO" sz="1100" baseline="30000">
                          <a:effectLst/>
                        </a:rPr>
                        <a:t>2</a:t>
                      </a:r>
                      <a:r>
                        <a:rPr lang="ro-RO" sz="1100">
                          <a:effectLst/>
                        </a:rPr>
                        <a:t>]</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tabLst>
                          <a:tab pos="269875" algn="l"/>
                        </a:tabLst>
                      </a:pPr>
                      <a:r>
                        <a:rPr lang="ro-RO" sz="1100">
                          <a:effectLst/>
                        </a:rPr>
                        <a:t>Indicator energetic de referinţă</a:t>
                      </a:r>
                    </a:p>
                    <a:p>
                      <a:pPr algn="l">
                        <a:lnSpc>
                          <a:spcPct val="115000"/>
                        </a:lnSpc>
                        <a:spcAft>
                          <a:spcPts val="0"/>
                        </a:spcAft>
                        <a:tabLst>
                          <a:tab pos="269875" algn="l"/>
                        </a:tabLst>
                      </a:pPr>
                      <a:r>
                        <a:rPr lang="ro-RO" sz="1100">
                          <a:effectLst/>
                        </a:rPr>
                        <a:t>[kWh/(m</a:t>
                      </a:r>
                      <a:r>
                        <a:rPr lang="ro-RO" sz="1100" baseline="30000">
                          <a:effectLst/>
                        </a:rPr>
                        <a:t>2</a:t>
                      </a:r>
                      <a:r>
                        <a:rPr lang="ro-RO" sz="1100">
                          <a:effectLst/>
                        </a:rPr>
                        <a:t>şi an)]</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tabLst>
                          <a:tab pos="269875" algn="l"/>
                        </a:tabLst>
                      </a:pPr>
                      <a:r>
                        <a:rPr lang="ro-RO" sz="1100">
                          <a:effectLst/>
                        </a:rPr>
                        <a:t>Cheltuieli / an exprimate în lei </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tabLst>
                          <a:tab pos="269875" algn="l"/>
                        </a:tabLst>
                      </a:pPr>
                      <a:r>
                        <a:rPr lang="ro-RO" sz="1100">
                          <a:effectLst/>
                        </a:rPr>
                        <a:t>Observaţii</a:t>
                      </a:r>
                      <a:endParaRPr lang="ro-RO" sz="1100">
                        <a:effectLst/>
                        <a:latin typeface="Arial" panose="020B0604020202020204" pitchFamily="34" charset="0"/>
                        <a:ea typeface="Arial" panose="020B0604020202020204" pitchFamily="34" charset="0"/>
                      </a:endParaRPr>
                    </a:p>
                  </a:txBody>
                  <a:tcPr marL="63500" marR="63500" marT="63500" marB="63500"/>
                </a:tc>
                <a:extLst>
                  <a:ext uri="{0D108BD9-81ED-4DB2-BD59-A6C34878D82A}">
                    <a16:rowId xmlns:a16="http://schemas.microsoft.com/office/drawing/2014/main" val="433201258"/>
                  </a:ext>
                </a:extLst>
              </a:tr>
              <a:tr h="733769">
                <a:tc rowSpan="3">
                  <a:txBody>
                    <a:bodyPr/>
                    <a:lstStyle/>
                    <a:p>
                      <a:pPr algn="l">
                        <a:lnSpc>
                          <a:spcPct val="115000"/>
                        </a:lnSpc>
                        <a:spcAft>
                          <a:spcPts val="0"/>
                        </a:spcAft>
                        <a:tabLst>
                          <a:tab pos="269875" algn="l"/>
                        </a:tabLst>
                      </a:pPr>
                      <a:r>
                        <a:rPr lang="ro-RO" sz="1100">
                          <a:effectLst/>
                        </a:rPr>
                        <a:t>Energie termică pentru încălzire şi apă caldă menajeră </a:t>
                      </a:r>
                    </a:p>
                    <a:p>
                      <a:pPr algn="l">
                        <a:lnSpc>
                          <a:spcPct val="115000"/>
                        </a:lnSpc>
                        <a:spcAft>
                          <a:spcPts val="0"/>
                        </a:spcAft>
                        <a:tabLst>
                          <a:tab pos="269875" algn="l"/>
                        </a:tabLst>
                      </a:pPr>
                      <a:r>
                        <a:rPr lang="ro-RO" sz="1100">
                          <a:effectLst/>
                        </a:rPr>
                        <a:t>(Gaz propan)</a:t>
                      </a:r>
                      <a:endParaRPr lang="ro-RO" sz="1100">
                        <a:effectLst/>
                        <a:latin typeface="Arial" panose="020B0604020202020204" pitchFamily="34" charset="0"/>
                        <a:ea typeface="Arial" panose="020B0604020202020204" pitchFamily="34" charset="0"/>
                      </a:endParaRPr>
                    </a:p>
                  </a:txBody>
                  <a:tcPr marL="63500" marR="63500" marT="63500" marB="63500"/>
                </a:tc>
                <a:tc rowSpan="3">
                  <a:txBody>
                    <a:bodyPr/>
                    <a:lstStyle/>
                    <a:p>
                      <a:pPr algn="l">
                        <a:lnSpc>
                          <a:spcPct val="115000"/>
                        </a:lnSpc>
                        <a:spcAft>
                          <a:spcPts val="0"/>
                        </a:spcAft>
                      </a:pPr>
                      <a:r>
                        <a:rPr lang="ro-RO" sz="1100">
                          <a:effectLst/>
                        </a:rPr>
                        <a:t>1 Primărie Crucea</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dirty="0">
                          <a:effectLst/>
                        </a:rPr>
                        <a:t>2020</a:t>
                      </a:r>
                      <a:endParaRPr lang="ro-RO" sz="1100" dirty="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4200 Litri (L)</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294</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14,28 L/m2</a:t>
                      </a:r>
                    </a:p>
                    <a:p>
                      <a:pPr algn="l">
                        <a:lnSpc>
                          <a:spcPct val="115000"/>
                        </a:lnSpc>
                        <a:spcAft>
                          <a:spcPts val="0"/>
                        </a:spcAft>
                      </a:pPr>
                      <a:r>
                        <a:rPr lang="ro-RO" sz="1100">
                          <a:effectLst/>
                        </a:rPr>
                        <a:t>(98,532 kWh/m2*an)</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17.295,5</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GPL propan</a:t>
                      </a:r>
                    </a:p>
                    <a:p>
                      <a:pPr algn="l">
                        <a:lnSpc>
                          <a:spcPct val="115000"/>
                        </a:lnSpc>
                        <a:spcAft>
                          <a:spcPts val="0"/>
                        </a:spcAft>
                      </a:pPr>
                      <a:r>
                        <a:rPr lang="ro-RO" sz="1100">
                          <a:effectLst/>
                        </a:rPr>
                        <a:t>(1L= 6,9kWh)</a:t>
                      </a:r>
                      <a:endParaRPr lang="ro-RO" sz="1100">
                        <a:effectLst/>
                        <a:latin typeface="Arial" panose="020B0604020202020204" pitchFamily="34" charset="0"/>
                        <a:ea typeface="Arial" panose="020B0604020202020204" pitchFamily="34" charset="0"/>
                      </a:endParaRPr>
                    </a:p>
                  </a:txBody>
                  <a:tcPr marL="63500" marR="63500" marT="63500" marB="63500"/>
                </a:tc>
                <a:extLst>
                  <a:ext uri="{0D108BD9-81ED-4DB2-BD59-A6C34878D82A}">
                    <a16:rowId xmlns:a16="http://schemas.microsoft.com/office/drawing/2014/main" val="1160994001"/>
                  </a:ext>
                </a:extLst>
              </a:tr>
              <a:tr h="733769">
                <a:tc vMerge="1">
                  <a:txBody>
                    <a:bodyPr/>
                    <a:lstStyle/>
                    <a:p>
                      <a:endParaRPr lang="ro-RO"/>
                    </a:p>
                  </a:txBody>
                  <a:tcPr/>
                </a:tc>
                <a:tc vMerge="1">
                  <a:txBody>
                    <a:bodyPr/>
                    <a:lstStyle/>
                    <a:p>
                      <a:endParaRPr lang="ro-RO"/>
                    </a:p>
                  </a:txBody>
                  <a:tcPr/>
                </a:tc>
                <a:tc>
                  <a:txBody>
                    <a:bodyPr/>
                    <a:lstStyle/>
                    <a:p>
                      <a:pPr algn="l">
                        <a:lnSpc>
                          <a:spcPct val="115000"/>
                        </a:lnSpc>
                        <a:spcAft>
                          <a:spcPts val="0"/>
                        </a:spcAft>
                      </a:pPr>
                      <a:r>
                        <a:rPr lang="ro-RO" sz="1100" dirty="0">
                          <a:effectLst/>
                        </a:rPr>
                        <a:t>2021</a:t>
                      </a:r>
                      <a:endParaRPr lang="ro-RO" sz="1100" dirty="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dirty="0">
                          <a:effectLst/>
                        </a:rPr>
                        <a:t>9000 L</a:t>
                      </a:r>
                      <a:endParaRPr lang="ro-RO" sz="1100" dirty="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294</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30,61l/m2</a:t>
                      </a:r>
                    </a:p>
                    <a:p>
                      <a:pPr algn="l">
                        <a:lnSpc>
                          <a:spcPct val="115000"/>
                        </a:lnSpc>
                        <a:spcAft>
                          <a:spcPts val="0"/>
                        </a:spcAft>
                      </a:pPr>
                      <a:r>
                        <a:rPr lang="ro-RO" sz="1100">
                          <a:effectLst/>
                        </a:rPr>
                        <a:t>(211,2159 kWh/m2*an)</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39.674,6</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GPL propan</a:t>
                      </a:r>
                      <a:endParaRPr lang="ro-RO" sz="1100">
                        <a:effectLst/>
                        <a:latin typeface="Arial" panose="020B0604020202020204" pitchFamily="34" charset="0"/>
                        <a:ea typeface="Arial" panose="020B0604020202020204" pitchFamily="34" charset="0"/>
                      </a:endParaRPr>
                    </a:p>
                  </a:txBody>
                  <a:tcPr marL="63500" marR="63500" marT="63500" marB="63500"/>
                </a:tc>
                <a:extLst>
                  <a:ext uri="{0D108BD9-81ED-4DB2-BD59-A6C34878D82A}">
                    <a16:rowId xmlns:a16="http://schemas.microsoft.com/office/drawing/2014/main" val="2325075397"/>
                  </a:ext>
                </a:extLst>
              </a:tr>
              <a:tr h="733769">
                <a:tc vMerge="1">
                  <a:txBody>
                    <a:bodyPr/>
                    <a:lstStyle/>
                    <a:p>
                      <a:endParaRPr lang="ro-RO"/>
                    </a:p>
                  </a:txBody>
                  <a:tcPr/>
                </a:tc>
                <a:tc vMerge="1">
                  <a:txBody>
                    <a:bodyPr/>
                    <a:lstStyle/>
                    <a:p>
                      <a:endParaRPr lang="ro-RO"/>
                    </a:p>
                  </a:txBody>
                  <a:tcPr/>
                </a:tc>
                <a:tc>
                  <a:txBody>
                    <a:bodyPr/>
                    <a:lstStyle/>
                    <a:p>
                      <a:pPr algn="l">
                        <a:lnSpc>
                          <a:spcPct val="115000"/>
                        </a:lnSpc>
                        <a:spcAft>
                          <a:spcPts val="0"/>
                        </a:spcAft>
                      </a:pPr>
                      <a:r>
                        <a:rPr lang="ro-RO" sz="1100">
                          <a:effectLst/>
                        </a:rPr>
                        <a:t>2022</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6000 L</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294</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20,41 L/m2</a:t>
                      </a:r>
                    </a:p>
                    <a:p>
                      <a:pPr algn="l">
                        <a:lnSpc>
                          <a:spcPct val="115000"/>
                        </a:lnSpc>
                        <a:spcAft>
                          <a:spcPts val="0"/>
                        </a:spcAft>
                      </a:pPr>
                      <a:r>
                        <a:rPr lang="ro-RO" sz="1100">
                          <a:effectLst/>
                        </a:rPr>
                        <a:t> (138 kWh/m2*an)</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29.797,6</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GPL propan</a:t>
                      </a:r>
                      <a:endParaRPr lang="ro-RO" sz="1100">
                        <a:effectLst/>
                        <a:latin typeface="Arial" panose="020B0604020202020204" pitchFamily="34" charset="0"/>
                        <a:ea typeface="Arial" panose="020B0604020202020204" pitchFamily="34" charset="0"/>
                      </a:endParaRPr>
                    </a:p>
                  </a:txBody>
                  <a:tcPr marL="63500" marR="63500" marT="63500" marB="63500"/>
                </a:tc>
                <a:extLst>
                  <a:ext uri="{0D108BD9-81ED-4DB2-BD59-A6C34878D82A}">
                    <a16:rowId xmlns:a16="http://schemas.microsoft.com/office/drawing/2014/main" val="2865101700"/>
                  </a:ext>
                </a:extLst>
              </a:tr>
              <a:tr h="533294">
                <a:tc rowSpan="3">
                  <a:txBody>
                    <a:bodyPr/>
                    <a:lstStyle/>
                    <a:p>
                      <a:pPr algn="l">
                        <a:lnSpc>
                          <a:spcPct val="115000"/>
                        </a:lnSpc>
                        <a:spcAft>
                          <a:spcPts val="0"/>
                        </a:spcAft>
                        <a:tabLst>
                          <a:tab pos="269875" algn="l"/>
                        </a:tabLst>
                      </a:pPr>
                      <a:r>
                        <a:rPr lang="ro-RO" sz="1100" dirty="0">
                          <a:effectLst/>
                        </a:rPr>
                        <a:t>Energie electrică pentru iluminat, aer condiționat și pentru funcționarea centralei pe gaz</a:t>
                      </a:r>
                      <a:endParaRPr lang="ro-RO" sz="1100" dirty="0">
                        <a:effectLst/>
                        <a:latin typeface="Arial" panose="020B0604020202020204" pitchFamily="34" charset="0"/>
                        <a:ea typeface="Arial" panose="020B0604020202020204" pitchFamily="34" charset="0"/>
                      </a:endParaRPr>
                    </a:p>
                  </a:txBody>
                  <a:tcPr marL="63500" marR="63500" marT="63500" marB="63500"/>
                </a:tc>
                <a:tc rowSpan="3">
                  <a:txBody>
                    <a:bodyPr/>
                    <a:lstStyle/>
                    <a:p>
                      <a:pPr algn="l">
                        <a:lnSpc>
                          <a:spcPct val="115000"/>
                        </a:lnSpc>
                        <a:spcAft>
                          <a:spcPts val="0"/>
                        </a:spcAft>
                      </a:pPr>
                      <a:r>
                        <a:rPr lang="ro-RO" sz="1100">
                          <a:effectLst/>
                        </a:rPr>
                        <a:t>1 Primărie Crucea</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dirty="0">
                          <a:effectLst/>
                        </a:rPr>
                        <a:t>2020</a:t>
                      </a:r>
                      <a:endParaRPr lang="ro-RO" sz="1100" dirty="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15.833</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294</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53,85</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 </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consum pe 10 luni </a:t>
                      </a:r>
                      <a:endParaRPr lang="ro-RO" sz="1100">
                        <a:effectLst/>
                        <a:latin typeface="Arial" panose="020B0604020202020204" pitchFamily="34" charset="0"/>
                        <a:ea typeface="Arial" panose="020B0604020202020204" pitchFamily="34" charset="0"/>
                      </a:endParaRPr>
                    </a:p>
                  </a:txBody>
                  <a:tcPr marL="63500" marR="63500" marT="63500" marB="63500"/>
                </a:tc>
                <a:extLst>
                  <a:ext uri="{0D108BD9-81ED-4DB2-BD59-A6C34878D82A}">
                    <a16:rowId xmlns:a16="http://schemas.microsoft.com/office/drawing/2014/main" val="1557976540"/>
                  </a:ext>
                </a:extLst>
              </a:tr>
              <a:tr h="533294">
                <a:tc vMerge="1">
                  <a:txBody>
                    <a:bodyPr/>
                    <a:lstStyle/>
                    <a:p>
                      <a:endParaRPr lang="ro-RO"/>
                    </a:p>
                  </a:txBody>
                  <a:tcPr/>
                </a:tc>
                <a:tc vMerge="1">
                  <a:txBody>
                    <a:bodyPr/>
                    <a:lstStyle/>
                    <a:p>
                      <a:endParaRPr lang="ro-RO"/>
                    </a:p>
                  </a:txBody>
                  <a:tcPr/>
                </a:tc>
                <a:tc>
                  <a:txBody>
                    <a:bodyPr/>
                    <a:lstStyle/>
                    <a:p>
                      <a:pPr algn="l">
                        <a:lnSpc>
                          <a:spcPct val="115000"/>
                        </a:lnSpc>
                        <a:spcAft>
                          <a:spcPts val="0"/>
                        </a:spcAft>
                      </a:pPr>
                      <a:r>
                        <a:rPr lang="ro-RO" sz="1100" dirty="0">
                          <a:effectLst/>
                        </a:rPr>
                        <a:t>2021</a:t>
                      </a:r>
                      <a:endParaRPr lang="ro-RO" sz="1100" dirty="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11.914,54</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294</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50,52</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 </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consum pe 12 luni </a:t>
                      </a:r>
                      <a:endParaRPr lang="ro-RO" sz="1100">
                        <a:effectLst/>
                        <a:latin typeface="Arial" panose="020B0604020202020204" pitchFamily="34" charset="0"/>
                        <a:ea typeface="Arial" panose="020B0604020202020204" pitchFamily="34" charset="0"/>
                      </a:endParaRPr>
                    </a:p>
                  </a:txBody>
                  <a:tcPr marL="63500" marR="63500" marT="63500" marB="63500"/>
                </a:tc>
                <a:extLst>
                  <a:ext uri="{0D108BD9-81ED-4DB2-BD59-A6C34878D82A}">
                    <a16:rowId xmlns:a16="http://schemas.microsoft.com/office/drawing/2014/main" val="1424281779"/>
                  </a:ext>
                </a:extLst>
              </a:tr>
              <a:tr h="533294">
                <a:tc vMerge="1">
                  <a:txBody>
                    <a:bodyPr/>
                    <a:lstStyle/>
                    <a:p>
                      <a:endParaRPr lang="ro-RO"/>
                    </a:p>
                  </a:txBody>
                  <a:tcPr/>
                </a:tc>
                <a:tc vMerge="1">
                  <a:txBody>
                    <a:bodyPr/>
                    <a:lstStyle/>
                    <a:p>
                      <a:endParaRPr lang="ro-RO"/>
                    </a:p>
                  </a:txBody>
                  <a:tcPr/>
                </a:tc>
                <a:tc>
                  <a:txBody>
                    <a:bodyPr/>
                    <a:lstStyle/>
                    <a:p>
                      <a:pPr algn="l">
                        <a:lnSpc>
                          <a:spcPct val="115000"/>
                        </a:lnSpc>
                        <a:spcAft>
                          <a:spcPts val="0"/>
                        </a:spcAft>
                      </a:pPr>
                      <a:r>
                        <a:rPr lang="ro-RO" sz="1100">
                          <a:effectLst/>
                        </a:rPr>
                        <a:t>2022</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17.097</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294</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58,15</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a:effectLst/>
                        </a:rPr>
                        <a:t> </a:t>
                      </a:r>
                      <a:endParaRPr lang="ro-RO" sz="1100">
                        <a:effectLst/>
                        <a:latin typeface="Arial" panose="020B0604020202020204" pitchFamily="34" charset="0"/>
                        <a:ea typeface="Arial" panose="020B0604020202020204" pitchFamily="34" charset="0"/>
                      </a:endParaRPr>
                    </a:p>
                  </a:txBody>
                  <a:tcPr marL="63500" marR="63500" marT="63500" marB="63500"/>
                </a:tc>
                <a:tc>
                  <a:txBody>
                    <a:bodyPr/>
                    <a:lstStyle/>
                    <a:p>
                      <a:pPr algn="l">
                        <a:lnSpc>
                          <a:spcPct val="115000"/>
                        </a:lnSpc>
                        <a:spcAft>
                          <a:spcPts val="0"/>
                        </a:spcAft>
                      </a:pPr>
                      <a:r>
                        <a:rPr lang="ro-RO" sz="1100" dirty="0">
                          <a:effectLst/>
                        </a:rPr>
                        <a:t>consum pe 12 luni </a:t>
                      </a:r>
                      <a:endParaRPr lang="ro-RO" sz="1100" dirty="0">
                        <a:effectLst/>
                        <a:latin typeface="Arial" panose="020B0604020202020204" pitchFamily="34" charset="0"/>
                        <a:ea typeface="Arial" panose="020B0604020202020204" pitchFamily="34" charset="0"/>
                      </a:endParaRPr>
                    </a:p>
                  </a:txBody>
                  <a:tcPr marL="63500" marR="63500" marT="63500" marB="63500"/>
                </a:tc>
                <a:extLst>
                  <a:ext uri="{0D108BD9-81ED-4DB2-BD59-A6C34878D82A}">
                    <a16:rowId xmlns:a16="http://schemas.microsoft.com/office/drawing/2014/main" val="1920280849"/>
                  </a:ext>
                </a:extLst>
              </a:tr>
            </a:tbl>
          </a:graphicData>
        </a:graphic>
      </p:graphicFrame>
      <p:sp>
        <p:nvSpPr>
          <p:cNvPr id="4" name="Rectangle 3">
            <a:extLst>
              <a:ext uri="{FF2B5EF4-FFF2-40B4-BE49-F238E27FC236}">
                <a16:creationId xmlns:a16="http://schemas.microsoft.com/office/drawing/2014/main" id="{834CCD7F-4A6B-48E0-BDD2-D996116D32A1}"/>
              </a:ext>
            </a:extLst>
          </p:cNvPr>
          <p:cNvSpPr/>
          <p:nvPr/>
        </p:nvSpPr>
        <p:spPr>
          <a:xfrm>
            <a:off x="820196" y="6308209"/>
            <a:ext cx="3280065" cy="261610"/>
          </a:xfrm>
          <a:prstGeom prst="rect">
            <a:avLst/>
          </a:prstGeom>
        </p:spPr>
        <p:txBody>
          <a:bodyPr wrap="none">
            <a:spAutoFit/>
          </a:bodyPr>
          <a:lstStyle/>
          <a:p>
            <a:r>
              <a:rPr lang="ro-RO" sz="1100" dirty="0">
                <a:latin typeface="Times New Roman" panose="02020603050405020304" pitchFamily="18" charset="0"/>
                <a:ea typeface="Times New Roman" panose="02020603050405020304" pitchFamily="18" charset="0"/>
              </a:rPr>
              <a:t>Sursă: Prelucrarea datelor oficiale ale Primăriei Crucea</a:t>
            </a:r>
            <a:endParaRPr lang="ro-RO" sz="1100" dirty="0"/>
          </a:p>
        </p:txBody>
      </p:sp>
    </p:spTree>
    <p:extLst>
      <p:ext uri="{BB962C8B-B14F-4D97-AF65-F5344CB8AC3E}">
        <p14:creationId xmlns:p14="http://schemas.microsoft.com/office/powerpoint/2010/main" val="561454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BE293-CC64-4957-B51E-63A5E11449DF}"/>
              </a:ext>
            </a:extLst>
          </p:cNvPr>
          <p:cNvSpPr>
            <a:spLocks noGrp="1"/>
          </p:cNvSpPr>
          <p:nvPr>
            <p:ph type="title"/>
          </p:nvPr>
        </p:nvSpPr>
        <p:spPr>
          <a:xfrm>
            <a:off x="1451579" y="0"/>
            <a:ext cx="9603275" cy="1049235"/>
          </a:xfrm>
        </p:spPr>
        <p:txBody>
          <a:bodyPr>
            <a:noAutofit/>
          </a:bodyPr>
          <a:lstStyle/>
          <a:p>
            <a:pPr algn="just"/>
            <a:r>
              <a:rPr lang="ro-RO" sz="3000" dirty="0"/>
              <a:t>Grafic nr. 2: Histogramă pentru consumul de energie lunar al sediului Primăriei Crucea (2020-2022)</a:t>
            </a:r>
            <a:br>
              <a:rPr lang="ro-RO" sz="3000" dirty="0"/>
            </a:br>
            <a:endParaRPr lang="ro-RO" sz="3000" dirty="0"/>
          </a:p>
        </p:txBody>
      </p:sp>
      <p:graphicFrame>
        <p:nvGraphicFramePr>
          <p:cNvPr id="4" name="Chart 3">
            <a:extLst>
              <a:ext uri="{FF2B5EF4-FFF2-40B4-BE49-F238E27FC236}">
                <a16:creationId xmlns:a16="http://schemas.microsoft.com/office/drawing/2014/main" id="{8255B4A8-814C-4C9B-9271-6E3181B89D2D}"/>
              </a:ext>
            </a:extLst>
          </p:cNvPr>
          <p:cNvGraphicFramePr>
            <a:graphicFrameLocks/>
          </p:cNvGraphicFramePr>
          <p:nvPr>
            <p:extLst>
              <p:ext uri="{D42A27DB-BD31-4B8C-83A1-F6EECF244321}">
                <p14:modId xmlns:p14="http://schemas.microsoft.com/office/powerpoint/2010/main" val="1335987711"/>
              </p:ext>
            </p:extLst>
          </p:nvPr>
        </p:nvGraphicFramePr>
        <p:xfrm>
          <a:off x="1451579" y="1860698"/>
          <a:ext cx="9603275" cy="426365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98633713"/>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537</TotalTime>
  <Words>1586</Words>
  <Application>Microsoft Office PowerPoint</Application>
  <PresentationFormat>Widescreen</PresentationFormat>
  <Paragraphs>243</Paragraphs>
  <Slides>10</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Gill Sans MT</vt:lpstr>
      <vt:lpstr>Times New Roman</vt:lpstr>
      <vt:lpstr>Gallery</vt:lpstr>
      <vt:lpstr>Studiul de caz: Diagnosticul sistemelor de încălzire și apă caldă din Comuna Crucea</vt:lpstr>
      <vt:lpstr>Cuprins</vt:lpstr>
      <vt:lpstr>1.Prezentare Comuna Crucea </vt:lpstr>
      <vt:lpstr>  Grafic nr.1: Temperatura și precipitațiile din perioada 2022-2023  </vt:lpstr>
      <vt:lpstr>2. Sistemul de încălzire-răcire și de alimentare cu apă caldă din Comuna Crucea  Tabel nr. 1: Principalele clădiri publice din comuna CRUCEA cu evidențierea surselor de încălzire  </vt:lpstr>
      <vt:lpstr>Încălzirea-RĂCIREA sediului primăriei comunei Crucea </vt:lpstr>
      <vt:lpstr>PowerPoint Presentation</vt:lpstr>
      <vt:lpstr>3. ANALIZA CONSUMULUI ACTUAL ENERGETIC AL CLĂDIRILOR DIN COMUNA CRUCEA DIN PERSPECTIVA NOILOR STANDARDE ENERGETICE ALE UNIUNII EUROPENE  </vt:lpstr>
      <vt:lpstr>Grafic nr. 2: Histogramă pentru consumul de energie lunar al sediului Primăriei Crucea (2020-2022) </vt:lpstr>
      <vt:lpstr>Concluzii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Studiul de caz: Diagnosticul sistemelor de încălzire și apă caldă din Comuna Crucea</dc:title>
  <dc:creator>Administrator</dc:creator>
  <cp:lastModifiedBy>Administrator</cp:lastModifiedBy>
  <cp:revision>72</cp:revision>
  <dcterms:created xsi:type="dcterms:W3CDTF">2023-07-18T08:33:12Z</dcterms:created>
  <dcterms:modified xsi:type="dcterms:W3CDTF">2023-07-19T06:01:49Z</dcterms:modified>
</cp:coreProperties>
</file>