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4" r:id="rId1"/>
  </p:sldMasterIdLst>
  <p:notesMasterIdLst>
    <p:notesMasterId r:id="rId17"/>
  </p:notesMasterIdLst>
  <p:sldIdLst>
    <p:sldId id="256" r:id="rId2"/>
    <p:sldId id="290" r:id="rId3"/>
    <p:sldId id="283" r:id="rId4"/>
    <p:sldId id="284" r:id="rId5"/>
    <p:sldId id="287" r:id="rId6"/>
    <p:sldId id="281" r:id="rId7"/>
    <p:sldId id="282" r:id="rId8"/>
    <p:sldId id="275" r:id="rId9"/>
    <p:sldId id="291" r:id="rId10"/>
    <p:sldId id="280" r:id="rId11"/>
    <p:sldId id="276" r:id="rId12"/>
    <p:sldId id="292" r:id="rId13"/>
    <p:sldId id="293" r:id="rId14"/>
    <p:sldId id="289" r:id="rId15"/>
    <p:sldId id="288"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Stil luminos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92" y="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0FA45-B14D-40DF-83C4-1984D2B25A9B}"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177DF101-363D-4BD6-BACF-35EB295ABB01}">
      <dgm:prSet/>
      <dgm:spPr/>
      <dgm:t>
        <a:bodyPr/>
        <a:lstStyle/>
        <a:p>
          <a:r>
            <a:rPr lang="en-GB" b="1" dirty="0"/>
            <a:t>Target population </a:t>
          </a:r>
          <a:r>
            <a:rPr lang="en-GB" dirty="0"/>
            <a:t>--- residents of Romania owning or living in a housing where they can influence decisions regarding the energy efficiency</a:t>
          </a:r>
          <a:endParaRPr lang="en-US" dirty="0"/>
        </a:p>
      </dgm:t>
    </dgm:pt>
    <dgm:pt modelId="{2428C431-F349-4194-9819-ABC0D018584E}" type="parTrans" cxnId="{E34B76BB-6BEC-425B-93CE-D4FF2BDA4D22}">
      <dgm:prSet/>
      <dgm:spPr/>
      <dgm:t>
        <a:bodyPr/>
        <a:lstStyle/>
        <a:p>
          <a:endParaRPr lang="en-US"/>
        </a:p>
      </dgm:t>
    </dgm:pt>
    <dgm:pt modelId="{A47E8F60-B4DE-4FBB-8BD8-5972076E7135}" type="sibTrans" cxnId="{E34B76BB-6BEC-425B-93CE-D4FF2BDA4D22}">
      <dgm:prSet/>
      <dgm:spPr/>
      <dgm:t>
        <a:bodyPr/>
        <a:lstStyle/>
        <a:p>
          <a:endParaRPr lang="en-US"/>
        </a:p>
      </dgm:t>
    </dgm:pt>
    <dgm:pt modelId="{7F475B44-2E39-4C4E-9FCF-1B0066ADBCA0}">
      <dgm:prSet/>
      <dgm:spPr/>
      <dgm:t>
        <a:bodyPr/>
        <a:lstStyle/>
        <a:p>
          <a:r>
            <a:rPr lang="en-GB" b="1"/>
            <a:t>Sampling</a:t>
          </a:r>
          <a:r>
            <a:rPr lang="en-GB"/>
            <a:t> --- Non-probabilistic sampling method, namely convenience sampling</a:t>
          </a:r>
          <a:endParaRPr lang="en-US"/>
        </a:p>
      </dgm:t>
    </dgm:pt>
    <dgm:pt modelId="{2FAE012E-FBDC-4A09-B6C9-5F7F3237A4EB}" type="parTrans" cxnId="{F0CD2072-349A-4E91-9826-B105E6A88D8D}">
      <dgm:prSet/>
      <dgm:spPr/>
      <dgm:t>
        <a:bodyPr/>
        <a:lstStyle/>
        <a:p>
          <a:endParaRPr lang="en-US"/>
        </a:p>
      </dgm:t>
    </dgm:pt>
    <dgm:pt modelId="{300AEF2F-722B-4888-9075-8B638D2CECC1}" type="sibTrans" cxnId="{F0CD2072-349A-4E91-9826-B105E6A88D8D}">
      <dgm:prSet/>
      <dgm:spPr/>
      <dgm:t>
        <a:bodyPr/>
        <a:lstStyle/>
        <a:p>
          <a:endParaRPr lang="en-US"/>
        </a:p>
      </dgm:t>
    </dgm:pt>
    <dgm:pt modelId="{A00C88E3-A0F0-4D2F-9256-ED579DDD4242}">
      <dgm:prSet/>
      <dgm:spPr/>
      <dgm:t>
        <a:bodyPr/>
        <a:lstStyle/>
        <a:p>
          <a:r>
            <a:rPr lang="en-GB" b="1"/>
            <a:t>Tool</a:t>
          </a:r>
          <a:r>
            <a:rPr lang="en-GB"/>
            <a:t> --- Questionnaire-based survey administered online</a:t>
          </a:r>
          <a:endParaRPr lang="en-US"/>
        </a:p>
      </dgm:t>
    </dgm:pt>
    <dgm:pt modelId="{E072F7C3-0729-4461-9446-C47EF4E2CF6A}" type="parTrans" cxnId="{F8D1D0CC-D921-4663-8A3B-0FC1CE97060D}">
      <dgm:prSet/>
      <dgm:spPr/>
      <dgm:t>
        <a:bodyPr/>
        <a:lstStyle/>
        <a:p>
          <a:endParaRPr lang="en-US"/>
        </a:p>
      </dgm:t>
    </dgm:pt>
    <dgm:pt modelId="{D0FF1EB1-56FA-479A-94DE-DE0F47673960}" type="sibTrans" cxnId="{F8D1D0CC-D921-4663-8A3B-0FC1CE97060D}">
      <dgm:prSet/>
      <dgm:spPr/>
      <dgm:t>
        <a:bodyPr/>
        <a:lstStyle/>
        <a:p>
          <a:endParaRPr lang="en-US"/>
        </a:p>
      </dgm:t>
    </dgm:pt>
    <dgm:pt modelId="{AB612EFF-2644-4574-BA23-460EF5849437}">
      <dgm:prSet/>
      <dgm:spPr/>
      <dgm:t>
        <a:bodyPr/>
        <a:lstStyle/>
        <a:p>
          <a:r>
            <a:rPr lang="en-GB" b="1"/>
            <a:t>Data </a:t>
          </a:r>
          <a:r>
            <a:rPr lang="en-GB"/>
            <a:t>--- March-June 2023, 389 valid responses </a:t>
          </a:r>
          <a:endParaRPr lang="en-US"/>
        </a:p>
      </dgm:t>
    </dgm:pt>
    <dgm:pt modelId="{CE495C5E-9EF2-44FD-B3CB-AEF287D49463}" type="parTrans" cxnId="{F050C699-9D20-448F-AA94-4131B4BC4861}">
      <dgm:prSet/>
      <dgm:spPr/>
      <dgm:t>
        <a:bodyPr/>
        <a:lstStyle/>
        <a:p>
          <a:endParaRPr lang="en-US"/>
        </a:p>
      </dgm:t>
    </dgm:pt>
    <dgm:pt modelId="{06F49393-A82C-4F43-A07E-09E480715CDD}" type="sibTrans" cxnId="{F050C699-9D20-448F-AA94-4131B4BC4861}">
      <dgm:prSet/>
      <dgm:spPr/>
      <dgm:t>
        <a:bodyPr/>
        <a:lstStyle/>
        <a:p>
          <a:endParaRPr lang="en-US"/>
        </a:p>
      </dgm:t>
    </dgm:pt>
    <dgm:pt modelId="{82C4ED4B-2F47-4059-A5C6-294661E360D9}">
      <dgm:prSet/>
      <dgm:spPr/>
      <dgm:t>
        <a:bodyPr/>
        <a:lstStyle/>
        <a:p>
          <a:r>
            <a:rPr lang="en-GB" b="1"/>
            <a:t>Method</a:t>
          </a:r>
          <a:r>
            <a:rPr lang="en-GB"/>
            <a:t> --- Linear regression models</a:t>
          </a:r>
          <a:endParaRPr lang="en-US"/>
        </a:p>
      </dgm:t>
    </dgm:pt>
    <dgm:pt modelId="{00D5A552-06FD-4B6F-A19C-08BDDF31B534}" type="parTrans" cxnId="{E73A35E8-A35E-4E03-B52E-6229C116F5F0}">
      <dgm:prSet/>
      <dgm:spPr/>
      <dgm:t>
        <a:bodyPr/>
        <a:lstStyle/>
        <a:p>
          <a:endParaRPr lang="en-US"/>
        </a:p>
      </dgm:t>
    </dgm:pt>
    <dgm:pt modelId="{0D98160C-3905-4E2C-9415-2658D37DDA6D}" type="sibTrans" cxnId="{E73A35E8-A35E-4E03-B52E-6229C116F5F0}">
      <dgm:prSet/>
      <dgm:spPr/>
      <dgm:t>
        <a:bodyPr/>
        <a:lstStyle/>
        <a:p>
          <a:endParaRPr lang="en-US"/>
        </a:p>
      </dgm:t>
    </dgm:pt>
    <dgm:pt modelId="{26FDEE45-7952-48F0-9D5B-77984AF4737E}" type="pres">
      <dgm:prSet presAssocID="{E330FA45-B14D-40DF-83C4-1984D2B25A9B}" presName="root" presStyleCnt="0">
        <dgm:presLayoutVars>
          <dgm:dir/>
          <dgm:resizeHandles val="exact"/>
        </dgm:presLayoutVars>
      </dgm:prSet>
      <dgm:spPr/>
    </dgm:pt>
    <dgm:pt modelId="{739F8760-F8DA-4213-9535-1557C89E1C33}" type="pres">
      <dgm:prSet presAssocID="{177DF101-363D-4BD6-BACF-35EB295ABB01}" presName="compNode" presStyleCnt="0"/>
      <dgm:spPr/>
    </dgm:pt>
    <dgm:pt modelId="{D1182041-6C94-4E03-8831-B0A99301B566}" type="pres">
      <dgm:prSet presAssocID="{177DF101-363D-4BD6-BACF-35EB295ABB01}" presName="bgRect" presStyleLbl="bgShp" presStyleIdx="0" presStyleCnt="5"/>
      <dgm:spPr/>
    </dgm:pt>
    <dgm:pt modelId="{59FF43F2-C6B8-4904-8236-2014C4995219}" type="pres">
      <dgm:prSet presAssocID="{177DF101-363D-4BD6-BACF-35EB295ABB0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ocalitate"/>
        </a:ext>
      </dgm:extLst>
    </dgm:pt>
    <dgm:pt modelId="{4DEF0993-4331-45CF-83C1-E1AD3DBBE0C2}" type="pres">
      <dgm:prSet presAssocID="{177DF101-363D-4BD6-BACF-35EB295ABB01}" presName="spaceRect" presStyleCnt="0"/>
      <dgm:spPr/>
    </dgm:pt>
    <dgm:pt modelId="{F2FEFA5A-B4C3-4EE6-9644-F310E714644A}" type="pres">
      <dgm:prSet presAssocID="{177DF101-363D-4BD6-BACF-35EB295ABB01}" presName="parTx" presStyleLbl="revTx" presStyleIdx="0" presStyleCnt="5">
        <dgm:presLayoutVars>
          <dgm:chMax val="0"/>
          <dgm:chPref val="0"/>
        </dgm:presLayoutVars>
      </dgm:prSet>
      <dgm:spPr/>
    </dgm:pt>
    <dgm:pt modelId="{2177256F-9A45-4BD2-9CB6-2F595F3094DE}" type="pres">
      <dgm:prSet presAssocID="{A47E8F60-B4DE-4FBB-8BD8-5972076E7135}" presName="sibTrans" presStyleCnt="0"/>
      <dgm:spPr/>
    </dgm:pt>
    <dgm:pt modelId="{552A7613-0C99-4358-B472-5C65EE4A1608}" type="pres">
      <dgm:prSet presAssocID="{7F475B44-2E39-4C4E-9FCF-1B0066ADBCA0}" presName="compNode" presStyleCnt="0"/>
      <dgm:spPr/>
    </dgm:pt>
    <dgm:pt modelId="{9F9EAC73-D76E-4DC8-98A1-E9B5CC6A88CD}" type="pres">
      <dgm:prSet presAssocID="{7F475B44-2E39-4C4E-9FCF-1B0066ADBCA0}" presName="bgRect" presStyleLbl="bgShp" presStyleIdx="1" presStyleCnt="5"/>
      <dgm:spPr/>
    </dgm:pt>
    <dgm:pt modelId="{63B20597-32B5-471C-85AA-79683D1A1BBA}" type="pres">
      <dgm:prSet presAssocID="{7F475B44-2E39-4C4E-9FCF-1B0066ADBCA0}"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ument"/>
        </a:ext>
      </dgm:extLst>
    </dgm:pt>
    <dgm:pt modelId="{02FB765B-D825-4F7B-954F-DD8DCC5D2FFB}" type="pres">
      <dgm:prSet presAssocID="{7F475B44-2E39-4C4E-9FCF-1B0066ADBCA0}" presName="spaceRect" presStyleCnt="0"/>
      <dgm:spPr/>
    </dgm:pt>
    <dgm:pt modelId="{E9D543F0-9197-4D46-AD48-C13BF8164957}" type="pres">
      <dgm:prSet presAssocID="{7F475B44-2E39-4C4E-9FCF-1B0066ADBCA0}" presName="parTx" presStyleLbl="revTx" presStyleIdx="1" presStyleCnt="5">
        <dgm:presLayoutVars>
          <dgm:chMax val="0"/>
          <dgm:chPref val="0"/>
        </dgm:presLayoutVars>
      </dgm:prSet>
      <dgm:spPr/>
    </dgm:pt>
    <dgm:pt modelId="{67E41179-DBB9-4571-B8D6-368E56D61A61}" type="pres">
      <dgm:prSet presAssocID="{300AEF2F-722B-4888-9075-8B638D2CECC1}" presName="sibTrans" presStyleCnt="0"/>
      <dgm:spPr/>
    </dgm:pt>
    <dgm:pt modelId="{0E52AD43-C77F-4C16-AC76-119F62E4C3C5}" type="pres">
      <dgm:prSet presAssocID="{A00C88E3-A0F0-4D2F-9256-ED579DDD4242}" presName="compNode" presStyleCnt="0"/>
      <dgm:spPr/>
    </dgm:pt>
    <dgm:pt modelId="{F2F272AD-878B-43F8-AE70-69F919D9FAC8}" type="pres">
      <dgm:prSet presAssocID="{A00C88E3-A0F0-4D2F-9256-ED579DDD4242}" presName="bgRect" presStyleLbl="bgShp" presStyleIdx="2" presStyleCnt="5"/>
      <dgm:spPr/>
    </dgm:pt>
    <dgm:pt modelId="{8BC7CC74-26DE-4398-9FA4-FBA6CB74E3E0}" type="pres">
      <dgm:prSet presAssocID="{A00C88E3-A0F0-4D2F-9256-ED579DDD424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istă de verificare"/>
        </a:ext>
      </dgm:extLst>
    </dgm:pt>
    <dgm:pt modelId="{AF29158D-FB3A-44B0-9D50-BDF4DEE43010}" type="pres">
      <dgm:prSet presAssocID="{A00C88E3-A0F0-4D2F-9256-ED579DDD4242}" presName="spaceRect" presStyleCnt="0"/>
      <dgm:spPr/>
    </dgm:pt>
    <dgm:pt modelId="{322E7E08-6684-4616-ADFB-FF3E47A25771}" type="pres">
      <dgm:prSet presAssocID="{A00C88E3-A0F0-4D2F-9256-ED579DDD4242}" presName="parTx" presStyleLbl="revTx" presStyleIdx="2" presStyleCnt="5">
        <dgm:presLayoutVars>
          <dgm:chMax val="0"/>
          <dgm:chPref val="0"/>
        </dgm:presLayoutVars>
      </dgm:prSet>
      <dgm:spPr/>
    </dgm:pt>
    <dgm:pt modelId="{6F541E10-2FD2-451E-BFF6-89FE5E7DAF01}" type="pres">
      <dgm:prSet presAssocID="{D0FF1EB1-56FA-479A-94DE-DE0F47673960}" presName="sibTrans" presStyleCnt="0"/>
      <dgm:spPr/>
    </dgm:pt>
    <dgm:pt modelId="{4BF995AF-E1D6-4C27-AB9F-883A8EF02971}" type="pres">
      <dgm:prSet presAssocID="{AB612EFF-2644-4574-BA23-460EF5849437}" presName="compNode" presStyleCnt="0"/>
      <dgm:spPr/>
    </dgm:pt>
    <dgm:pt modelId="{4D4B433D-D8D5-4945-AD8E-BF74E6C81F26}" type="pres">
      <dgm:prSet presAssocID="{AB612EFF-2644-4574-BA23-460EF5849437}" presName="bgRect" presStyleLbl="bgShp" presStyleIdx="3" presStyleCnt="5"/>
      <dgm:spPr/>
    </dgm:pt>
    <dgm:pt modelId="{1217F6FA-30AC-471C-BEA8-99322ECC5F67}" type="pres">
      <dgm:prSet presAssocID="{AB612EFF-2644-4574-BA23-460EF5849437}"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oney Envelope"/>
        </a:ext>
      </dgm:extLst>
    </dgm:pt>
    <dgm:pt modelId="{1E21B161-7E47-4390-8785-83EFB32919A6}" type="pres">
      <dgm:prSet presAssocID="{AB612EFF-2644-4574-BA23-460EF5849437}" presName="spaceRect" presStyleCnt="0"/>
      <dgm:spPr/>
    </dgm:pt>
    <dgm:pt modelId="{2A463469-AFB2-4B20-A78B-AE0B095004E9}" type="pres">
      <dgm:prSet presAssocID="{AB612EFF-2644-4574-BA23-460EF5849437}" presName="parTx" presStyleLbl="revTx" presStyleIdx="3" presStyleCnt="5">
        <dgm:presLayoutVars>
          <dgm:chMax val="0"/>
          <dgm:chPref val="0"/>
        </dgm:presLayoutVars>
      </dgm:prSet>
      <dgm:spPr/>
    </dgm:pt>
    <dgm:pt modelId="{E99FBDAE-0F86-4BA9-AEC5-26572A7BE500}" type="pres">
      <dgm:prSet presAssocID="{06F49393-A82C-4F43-A07E-09E480715CDD}" presName="sibTrans" presStyleCnt="0"/>
      <dgm:spPr/>
    </dgm:pt>
    <dgm:pt modelId="{ADAF5DD1-1009-402B-AA3E-B903047459E7}" type="pres">
      <dgm:prSet presAssocID="{82C4ED4B-2F47-4059-A5C6-294661E360D9}" presName="compNode" presStyleCnt="0"/>
      <dgm:spPr/>
    </dgm:pt>
    <dgm:pt modelId="{C5D152A9-87C5-41B7-899F-585319803F21}" type="pres">
      <dgm:prSet presAssocID="{82C4ED4B-2F47-4059-A5C6-294661E360D9}" presName="bgRect" presStyleLbl="bgShp" presStyleIdx="4" presStyleCnt="5"/>
      <dgm:spPr/>
    </dgm:pt>
    <dgm:pt modelId="{8D046930-9070-4DBD-A804-C5C01D44E232}" type="pres">
      <dgm:prSet presAssocID="{82C4ED4B-2F47-4059-A5C6-294661E360D9}"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Venn Diagram"/>
        </a:ext>
      </dgm:extLst>
    </dgm:pt>
    <dgm:pt modelId="{95172C34-439B-4E3C-A005-68A6C867796B}" type="pres">
      <dgm:prSet presAssocID="{82C4ED4B-2F47-4059-A5C6-294661E360D9}" presName="spaceRect" presStyleCnt="0"/>
      <dgm:spPr/>
    </dgm:pt>
    <dgm:pt modelId="{0B347B8F-5172-4920-8333-2C4A0B199512}" type="pres">
      <dgm:prSet presAssocID="{82C4ED4B-2F47-4059-A5C6-294661E360D9}" presName="parTx" presStyleLbl="revTx" presStyleIdx="4" presStyleCnt="5">
        <dgm:presLayoutVars>
          <dgm:chMax val="0"/>
          <dgm:chPref val="0"/>
        </dgm:presLayoutVars>
      </dgm:prSet>
      <dgm:spPr/>
    </dgm:pt>
  </dgm:ptLst>
  <dgm:cxnLst>
    <dgm:cxn modelId="{8DC9B601-5821-468B-84A4-87977A4EF127}" type="presOf" srcId="{E330FA45-B14D-40DF-83C4-1984D2B25A9B}" destId="{26FDEE45-7952-48F0-9D5B-77984AF4737E}" srcOrd="0" destOrd="0" presId="urn:microsoft.com/office/officeart/2018/2/layout/IconVerticalSolidList"/>
    <dgm:cxn modelId="{FD279A0C-E37D-498A-AFD5-08F039F40777}" type="presOf" srcId="{AB612EFF-2644-4574-BA23-460EF5849437}" destId="{2A463469-AFB2-4B20-A78B-AE0B095004E9}" srcOrd="0" destOrd="0" presId="urn:microsoft.com/office/officeart/2018/2/layout/IconVerticalSolidList"/>
    <dgm:cxn modelId="{239DB25F-2633-4B92-9BDD-7A6DACA3EBE9}" type="presOf" srcId="{A00C88E3-A0F0-4D2F-9256-ED579DDD4242}" destId="{322E7E08-6684-4616-ADFB-FF3E47A25771}" srcOrd="0" destOrd="0" presId="urn:microsoft.com/office/officeart/2018/2/layout/IconVerticalSolidList"/>
    <dgm:cxn modelId="{7A25A84B-4F83-4A40-B485-D1580C75FC59}" type="presOf" srcId="{82C4ED4B-2F47-4059-A5C6-294661E360D9}" destId="{0B347B8F-5172-4920-8333-2C4A0B199512}" srcOrd="0" destOrd="0" presId="urn:microsoft.com/office/officeart/2018/2/layout/IconVerticalSolidList"/>
    <dgm:cxn modelId="{F0CD2072-349A-4E91-9826-B105E6A88D8D}" srcId="{E330FA45-B14D-40DF-83C4-1984D2B25A9B}" destId="{7F475B44-2E39-4C4E-9FCF-1B0066ADBCA0}" srcOrd="1" destOrd="0" parTransId="{2FAE012E-FBDC-4A09-B6C9-5F7F3237A4EB}" sibTransId="{300AEF2F-722B-4888-9075-8B638D2CECC1}"/>
    <dgm:cxn modelId="{BF234953-E43B-42C4-9CC5-EF20F360DFED}" type="presOf" srcId="{177DF101-363D-4BD6-BACF-35EB295ABB01}" destId="{F2FEFA5A-B4C3-4EE6-9644-F310E714644A}" srcOrd="0" destOrd="0" presId="urn:microsoft.com/office/officeart/2018/2/layout/IconVerticalSolidList"/>
    <dgm:cxn modelId="{F050C699-9D20-448F-AA94-4131B4BC4861}" srcId="{E330FA45-B14D-40DF-83C4-1984D2B25A9B}" destId="{AB612EFF-2644-4574-BA23-460EF5849437}" srcOrd="3" destOrd="0" parTransId="{CE495C5E-9EF2-44FD-B3CB-AEF287D49463}" sibTransId="{06F49393-A82C-4F43-A07E-09E480715CDD}"/>
    <dgm:cxn modelId="{2E7AF699-FD87-4432-9123-F3B72C7FCC6A}" type="presOf" srcId="{7F475B44-2E39-4C4E-9FCF-1B0066ADBCA0}" destId="{E9D543F0-9197-4D46-AD48-C13BF8164957}" srcOrd="0" destOrd="0" presId="urn:microsoft.com/office/officeart/2018/2/layout/IconVerticalSolidList"/>
    <dgm:cxn modelId="{E34B76BB-6BEC-425B-93CE-D4FF2BDA4D22}" srcId="{E330FA45-B14D-40DF-83C4-1984D2B25A9B}" destId="{177DF101-363D-4BD6-BACF-35EB295ABB01}" srcOrd="0" destOrd="0" parTransId="{2428C431-F349-4194-9819-ABC0D018584E}" sibTransId="{A47E8F60-B4DE-4FBB-8BD8-5972076E7135}"/>
    <dgm:cxn modelId="{F8D1D0CC-D921-4663-8A3B-0FC1CE97060D}" srcId="{E330FA45-B14D-40DF-83C4-1984D2B25A9B}" destId="{A00C88E3-A0F0-4D2F-9256-ED579DDD4242}" srcOrd="2" destOrd="0" parTransId="{E072F7C3-0729-4461-9446-C47EF4E2CF6A}" sibTransId="{D0FF1EB1-56FA-479A-94DE-DE0F47673960}"/>
    <dgm:cxn modelId="{E73A35E8-A35E-4E03-B52E-6229C116F5F0}" srcId="{E330FA45-B14D-40DF-83C4-1984D2B25A9B}" destId="{82C4ED4B-2F47-4059-A5C6-294661E360D9}" srcOrd="4" destOrd="0" parTransId="{00D5A552-06FD-4B6F-A19C-08BDDF31B534}" sibTransId="{0D98160C-3905-4E2C-9415-2658D37DDA6D}"/>
    <dgm:cxn modelId="{22C687F9-90E4-42BC-90B6-55A36AF9C85B}" type="presParOf" srcId="{26FDEE45-7952-48F0-9D5B-77984AF4737E}" destId="{739F8760-F8DA-4213-9535-1557C89E1C33}" srcOrd="0" destOrd="0" presId="urn:microsoft.com/office/officeart/2018/2/layout/IconVerticalSolidList"/>
    <dgm:cxn modelId="{470282DC-8221-4091-987B-2B6169C36D19}" type="presParOf" srcId="{739F8760-F8DA-4213-9535-1557C89E1C33}" destId="{D1182041-6C94-4E03-8831-B0A99301B566}" srcOrd="0" destOrd="0" presId="urn:microsoft.com/office/officeart/2018/2/layout/IconVerticalSolidList"/>
    <dgm:cxn modelId="{74078C63-76CF-4814-A0ED-B43277061DC0}" type="presParOf" srcId="{739F8760-F8DA-4213-9535-1557C89E1C33}" destId="{59FF43F2-C6B8-4904-8236-2014C4995219}" srcOrd="1" destOrd="0" presId="urn:microsoft.com/office/officeart/2018/2/layout/IconVerticalSolidList"/>
    <dgm:cxn modelId="{818B00FD-5BC6-4E43-A617-22A2A0EED766}" type="presParOf" srcId="{739F8760-F8DA-4213-9535-1557C89E1C33}" destId="{4DEF0993-4331-45CF-83C1-E1AD3DBBE0C2}" srcOrd="2" destOrd="0" presId="urn:microsoft.com/office/officeart/2018/2/layout/IconVerticalSolidList"/>
    <dgm:cxn modelId="{58919028-C84B-4D6A-9BC1-07D07BFAEFDD}" type="presParOf" srcId="{739F8760-F8DA-4213-9535-1557C89E1C33}" destId="{F2FEFA5A-B4C3-4EE6-9644-F310E714644A}" srcOrd="3" destOrd="0" presId="urn:microsoft.com/office/officeart/2018/2/layout/IconVerticalSolidList"/>
    <dgm:cxn modelId="{1C0D68B0-B674-4669-81A0-6C7F1841AA79}" type="presParOf" srcId="{26FDEE45-7952-48F0-9D5B-77984AF4737E}" destId="{2177256F-9A45-4BD2-9CB6-2F595F3094DE}" srcOrd="1" destOrd="0" presId="urn:microsoft.com/office/officeart/2018/2/layout/IconVerticalSolidList"/>
    <dgm:cxn modelId="{D23B8F46-A2CC-49A9-B766-4DFB0F7FD38E}" type="presParOf" srcId="{26FDEE45-7952-48F0-9D5B-77984AF4737E}" destId="{552A7613-0C99-4358-B472-5C65EE4A1608}" srcOrd="2" destOrd="0" presId="urn:microsoft.com/office/officeart/2018/2/layout/IconVerticalSolidList"/>
    <dgm:cxn modelId="{9FF6BAEB-FCED-4793-A9A9-854C06299BD1}" type="presParOf" srcId="{552A7613-0C99-4358-B472-5C65EE4A1608}" destId="{9F9EAC73-D76E-4DC8-98A1-E9B5CC6A88CD}" srcOrd="0" destOrd="0" presId="urn:microsoft.com/office/officeart/2018/2/layout/IconVerticalSolidList"/>
    <dgm:cxn modelId="{3EF0498E-6784-46E4-82AA-FE8F3A12D361}" type="presParOf" srcId="{552A7613-0C99-4358-B472-5C65EE4A1608}" destId="{63B20597-32B5-471C-85AA-79683D1A1BBA}" srcOrd="1" destOrd="0" presId="urn:microsoft.com/office/officeart/2018/2/layout/IconVerticalSolidList"/>
    <dgm:cxn modelId="{62A883D6-3080-49A3-926B-30CCF52AA925}" type="presParOf" srcId="{552A7613-0C99-4358-B472-5C65EE4A1608}" destId="{02FB765B-D825-4F7B-954F-DD8DCC5D2FFB}" srcOrd="2" destOrd="0" presId="urn:microsoft.com/office/officeart/2018/2/layout/IconVerticalSolidList"/>
    <dgm:cxn modelId="{1FF714A3-83CB-42BE-AB1D-FF9173733417}" type="presParOf" srcId="{552A7613-0C99-4358-B472-5C65EE4A1608}" destId="{E9D543F0-9197-4D46-AD48-C13BF8164957}" srcOrd="3" destOrd="0" presId="urn:microsoft.com/office/officeart/2018/2/layout/IconVerticalSolidList"/>
    <dgm:cxn modelId="{EE051BBA-E3B2-4208-A457-5EA19B5BFD06}" type="presParOf" srcId="{26FDEE45-7952-48F0-9D5B-77984AF4737E}" destId="{67E41179-DBB9-4571-B8D6-368E56D61A61}" srcOrd="3" destOrd="0" presId="urn:microsoft.com/office/officeart/2018/2/layout/IconVerticalSolidList"/>
    <dgm:cxn modelId="{1643E385-A308-4AC1-9D4B-499EC717F0A5}" type="presParOf" srcId="{26FDEE45-7952-48F0-9D5B-77984AF4737E}" destId="{0E52AD43-C77F-4C16-AC76-119F62E4C3C5}" srcOrd="4" destOrd="0" presId="urn:microsoft.com/office/officeart/2018/2/layout/IconVerticalSolidList"/>
    <dgm:cxn modelId="{F5A1CC5D-C9A2-43CC-9F04-B06ABE3A4F6B}" type="presParOf" srcId="{0E52AD43-C77F-4C16-AC76-119F62E4C3C5}" destId="{F2F272AD-878B-43F8-AE70-69F919D9FAC8}" srcOrd="0" destOrd="0" presId="urn:microsoft.com/office/officeart/2018/2/layout/IconVerticalSolidList"/>
    <dgm:cxn modelId="{F97EB41C-E762-4601-912A-13311E16D34A}" type="presParOf" srcId="{0E52AD43-C77F-4C16-AC76-119F62E4C3C5}" destId="{8BC7CC74-26DE-4398-9FA4-FBA6CB74E3E0}" srcOrd="1" destOrd="0" presId="urn:microsoft.com/office/officeart/2018/2/layout/IconVerticalSolidList"/>
    <dgm:cxn modelId="{B716951B-D128-4E6A-B45A-07BBA6428C48}" type="presParOf" srcId="{0E52AD43-C77F-4C16-AC76-119F62E4C3C5}" destId="{AF29158D-FB3A-44B0-9D50-BDF4DEE43010}" srcOrd="2" destOrd="0" presId="urn:microsoft.com/office/officeart/2018/2/layout/IconVerticalSolidList"/>
    <dgm:cxn modelId="{0FAF3603-B8D7-4BF6-B0F1-95D5A6814C86}" type="presParOf" srcId="{0E52AD43-C77F-4C16-AC76-119F62E4C3C5}" destId="{322E7E08-6684-4616-ADFB-FF3E47A25771}" srcOrd="3" destOrd="0" presId="urn:microsoft.com/office/officeart/2018/2/layout/IconVerticalSolidList"/>
    <dgm:cxn modelId="{E34B45B4-6B71-4DC0-9E50-5918E9B7A495}" type="presParOf" srcId="{26FDEE45-7952-48F0-9D5B-77984AF4737E}" destId="{6F541E10-2FD2-451E-BFF6-89FE5E7DAF01}" srcOrd="5" destOrd="0" presId="urn:microsoft.com/office/officeart/2018/2/layout/IconVerticalSolidList"/>
    <dgm:cxn modelId="{F22A005C-FA72-401B-864F-D2F6208F0A40}" type="presParOf" srcId="{26FDEE45-7952-48F0-9D5B-77984AF4737E}" destId="{4BF995AF-E1D6-4C27-AB9F-883A8EF02971}" srcOrd="6" destOrd="0" presId="urn:microsoft.com/office/officeart/2018/2/layout/IconVerticalSolidList"/>
    <dgm:cxn modelId="{C5C0A326-11AF-44E1-86E6-2031CE4B620E}" type="presParOf" srcId="{4BF995AF-E1D6-4C27-AB9F-883A8EF02971}" destId="{4D4B433D-D8D5-4945-AD8E-BF74E6C81F26}" srcOrd="0" destOrd="0" presId="urn:microsoft.com/office/officeart/2018/2/layout/IconVerticalSolidList"/>
    <dgm:cxn modelId="{84127B0F-D353-4176-A830-AFC4C744B5B3}" type="presParOf" srcId="{4BF995AF-E1D6-4C27-AB9F-883A8EF02971}" destId="{1217F6FA-30AC-471C-BEA8-99322ECC5F67}" srcOrd="1" destOrd="0" presId="urn:microsoft.com/office/officeart/2018/2/layout/IconVerticalSolidList"/>
    <dgm:cxn modelId="{EE4E3731-E6B6-4141-8C36-923458ACE3D1}" type="presParOf" srcId="{4BF995AF-E1D6-4C27-AB9F-883A8EF02971}" destId="{1E21B161-7E47-4390-8785-83EFB32919A6}" srcOrd="2" destOrd="0" presId="urn:microsoft.com/office/officeart/2018/2/layout/IconVerticalSolidList"/>
    <dgm:cxn modelId="{1377497A-F2A1-48B5-AFCF-D3E474E768DA}" type="presParOf" srcId="{4BF995AF-E1D6-4C27-AB9F-883A8EF02971}" destId="{2A463469-AFB2-4B20-A78B-AE0B095004E9}" srcOrd="3" destOrd="0" presId="urn:microsoft.com/office/officeart/2018/2/layout/IconVerticalSolidList"/>
    <dgm:cxn modelId="{7C7E7B56-33B1-4CA8-B4AD-58ED9C7B563A}" type="presParOf" srcId="{26FDEE45-7952-48F0-9D5B-77984AF4737E}" destId="{E99FBDAE-0F86-4BA9-AEC5-26572A7BE500}" srcOrd="7" destOrd="0" presId="urn:microsoft.com/office/officeart/2018/2/layout/IconVerticalSolidList"/>
    <dgm:cxn modelId="{193DA724-F419-4154-8D35-414099A88D22}" type="presParOf" srcId="{26FDEE45-7952-48F0-9D5B-77984AF4737E}" destId="{ADAF5DD1-1009-402B-AA3E-B903047459E7}" srcOrd="8" destOrd="0" presId="urn:microsoft.com/office/officeart/2018/2/layout/IconVerticalSolidList"/>
    <dgm:cxn modelId="{E4443571-5A8F-40E1-BBAC-AD20564CD9B0}" type="presParOf" srcId="{ADAF5DD1-1009-402B-AA3E-B903047459E7}" destId="{C5D152A9-87C5-41B7-899F-585319803F21}" srcOrd="0" destOrd="0" presId="urn:microsoft.com/office/officeart/2018/2/layout/IconVerticalSolidList"/>
    <dgm:cxn modelId="{CBD1B53B-FA45-4419-8E81-348CD1B43F02}" type="presParOf" srcId="{ADAF5DD1-1009-402B-AA3E-B903047459E7}" destId="{8D046930-9070-4DBD-A804-C5C01D44E232}" srcOrd="1" destOrd="0" presId="urn:microsoft.com/office/officeart/2018/2/layout/IconVerticalSolidList"/>
    <dgm:cxn modelId="{3A7D79A8-C58C-47C2-8A91-8295F91D4326}" type="presParOf" srcId="{ADAF5DD1-1009-402B-AA3E-B903047459E7}" destId="{95172C34-439B-4E3C-A005-68A6C867796B}" srcOrd="2" destOrd="0" presId="urn:microsoft.com/office/officeart/2018/2/layout/IconVerticalSolidList"/>
    <dgm:cxn modelId="{8D1A07A2-C654-495D-98B4-EDC05328A772}" type="presParOf" srcId="{ADAF5DD1-1009-402B-AA3E-B903047459E7}" destId="{0B347B8F-5172-4920-8333-2C4A0B19951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82041-6C94-4E03-8831-B0A99301B566}">
      <dsp:nvSpPr>
        <dsp:cNvPr id="0" name=""/>
        <dsp:cNvSpPr/>
      </dsp:nvSpPr>
      <dsp:spPr>
        <a:xfrm>
          <a:off x="0" y="4413"/>
          <a:ext cx="6797675" cy="9401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FF43F2-C6B8-4904-8236-2014C4995219}">
      <dsp:nvSpPr>
        <dsp:cNvPr id="0" name=""/>
        <dsp:cNvSpPr/>
      </dsp:nvSpPr>
      <dsp:spPr>
        <a:xfrm>
          <a:off x="284404" y="215954"/>
          <a:ext cx="517099" cy="51709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2FEFA5A-B4C3-4EE6-9644-F310E714644A}">
      <dsp:nvSpPr>
        <dsp:cNvPr id="0" name=""/>
        <dsp:cNvSpPr/>
      </dsp:nvSpPr>
      <dsp:spPr>
        <a:xfrm>
          <a:off x="1085908" y="4413"/>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55650">
            <a:lnSpc>
              <a:spcPct val="90000"/>
            </a:lnSpc>
            <a:spcBef>
              <a:spcPct val="0"/>
            </a:spcBef>
            <a:spcAft>
              <a:spcPct val="35000"/>
            </a:spcAft>
            <a:buNone/>
          </a:pPr>
          <a:r>
            <a:rPr lang="en-GB" sz="1700" b="1" kern="1200" dirty="0"/>
            <a:t>Target population </a:t>
          </a:r>
          <a:r>
            <a:rPr lang="en-GB" sz="1700" kern="1200" dirty="0"/>
            <a:t>--- residents of Romania owning or living in a housing where they can influence decisions regarding the energy efficiency</a:t>
          </a:r>
          <a:endParaRPr lang="en-US" sz="1700" kern="1200" dirty="0"/>
        </a:p>
      </dsp:txBody>
      <dsp:txXfrm>
        <a:off x="1085908" y="4413"/>
        <a:ext cx="5711766" cy="940180"/>
      </dsp:txXfrm>
    </dsp:sp>
    <dsp:sp modelId="{9F9EAC73-D76E-4DC8-98A1-E9B5CC6A88CD}">
      <dsp:nvSpPr>
        <dsp:cNvPr id="0" name=""/>
        <dsp:cNvSpPr/>
      </dsp:nvSpPr>
      <dsp:spPr>
        <a:xfrm>
          <a:off x="0" y="1179639"/>
          <a:ext cx="6797675" cy="9401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B20597-32B5-471C-85AA-79683D1A1BBA}">
      <dsp:nvSpPr>
        <dsp:cNvPr id="0" name=""/>
        <dsp:cNvSpPr/>
      </dsp:nvSpPr>
      <dsp:spPr>
        <a:xfrm>
          <a:off x="284404" y="1391180"/>
          <a:ext cx="517099" cy="51709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9D543F0-9197-4D46-AD48-C13BF8164957}">
      <dsp:nvSpPr>
        <dsp:cNvPr id="0" name=""/>
        <dsp:cNvSpPr/>
      </dsp:nvSpPr>
      <dsp:spPr>
        <a:xfrm>
          <a:off x="1085908" y="1179639"/>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55650">
            <a:lnSpc>
              <a:spcPct val="90000"/>
            </a:lnSpc>
            <a:spcBef>
              <a:spcPct val="0"/>
            </a:spcBef>
            <a:spcAft>
              <a:spcPct val="35000"/>
            </a:spcAft>
            <a:buNone/>
          </a:pPr>
          <a:r>
            <a:rPr lang="en-GB" sz="1700" b="1" kern="1200"/>
            <a:t>Sampling</a:t>
          </a:r>
          <a:r>
            <a:rPr lang="en-GB" sz="1700" kern="1200"/>
            <a:t> --- Non-probabilistic sampling method, namely convenience sampling</a:t>
          </a:r>
          <a:endParaRPr lang="en-US" sz="1700" kern="1200"/>
        </a:p>
      </dsp:txBody>
      <dsp:txXfrm>
        <a:off x="1085908" y="1179639"/>
        <a:ext cx="5711766" cy="940180"/>
      </dsp:txXfrm>
    </dsp:sp>
    <dsp:sp modelId="{F2F272AD-878B-43F8-AE70-69F919D9FAC8}">
      <dsp:nvSpPr>
        <dsp:cNvPr id="0" name=""/>
        <dsp:cNvSpPr/>
      </dsp:nvSpPr>
      <dsp:spPr>
        <a:xfrm>
          <a:off x="0" y="2354865"/>
          <a:ext cx="6797675" cy="9401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C7CC74-26DE-4398-9FA4-FBA6CB74E3E0}">
      <dsp:nvSpPr>
        <dsp:cNvPr id="0" name=""/>
        <dsp:cNvSpPr/>
      </dsp:nvSpPr>
      <dsp:spPr>
        <a:xfrm>
          <a:off x="284404" y="2566406"/>
          <a:ext cx="517099" cy="51709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22E7E08-6684-4616-ADFB-FF3E47A25771}">
      <dsp:nvSpPr>
        <dsp:cNvPr id="0" name=""/>
        <dsp:cNvSpPr/>
      </dsp:nvSpPr>
      <dsp:spPr>
        <a:xfrm>
          <a:off x="1085908" y="2354865"/>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55650">
            <a:lnSpc>
              <a:spcPct val="90000"/>
            </a:lnSpc>
            <a:spcBef>
              <a:spcPct val="0"/>
            </a:spcBef>
            <a:spcAft>
              <a:spcPct val="35000"/>
            </a:spcAft>
            <a:buNone/>
          </a:pPr>
          <a:r>
            <a:rPr lang="en-GB" sz="1700" b="1" kern="1200"/>
            <a:t>Tool</a:t>
          </a:r>
          <a:r>
            <a:rPr lang="en-GB" sz="1700" kern="1200"/>
            <a:t> --- Questionnaire-based survey administered online</a:t>
          </a:r>
          <a:endParaRPr lang="en-US" sz="1700" kern="1200"/>
        </a:p>
      </dsp:txBody>
      <dsp:txXfrm>
        <a:off x="1085908" y="2354865"/>
        <a:ext cx="5711766" cy="940180"/>
      </dsp:txXfrm>
    </dsp:sp>
    <dsp:sp modelId="{4D4B433D-D8D5-4945-AD8E-BF74E6C81F26}">
      <dsp:nvSpPr>
        <dsp:cNvPr id="0" name=""/>
        <dsp:cNvSpPr/>
      </dsp:nvSpPr>
      <dsp:spPr>
        <a:xfrm>
          <a:off x="0" y="3530091"/>
          <a:ext cx="6797675" cy="9401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217F6FA-30AC-471C-BEA8-99322ECC5F67}">
      <dsp:nvSpPr>
        <dsp:cNvPr id="0" name=""/>
        <dsp:cNvSpPr/>
      </dsp:nvSpPr>
      <dsp:spPr>
        <a:xfrm>
          <a:off x="284404" y="3741632"/>
          <a:ext cx="517099" cy="51709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A463469-AFB2-4B20-A78B-AE0B095004E9}">
      <dsp:nvSpPr>
        <dsp:cNvPr id="0" name=""/>
        <dsp:cNvSpPr/>
      </dsp:nvSpPr>
      <dsp:spPr>
        <a:xfrm>
          <a:off x="1085908" y="3530091"/>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55650">
            <a:lnSpc>
              <a:spcPct val="90000"/>
            </a:lnSpc>
            <a:spcBef>
              <a:spcPct val="0"/>
            </a:spcBef>
            <a:spcAft>
              <a:spcPct val="35000"/>
            </a:spcAft>
            <a:buNone/>
          </a:pPr>
          <a:r>
            <a:rPr lang="en-GB" sz="1700" b="1" kern="1200"/>
            <a:t>Data </a:t>
          </a:r>
          <a:r>
            <a:rPr lang="en-GB" sz="1700" kern="1200"/>
            <a:t>--- March-June 2023, 389 valid responses </a:t>
          </a:r>
          <a:endParaRPr lang="en-US" sz="1700" kern="1200"/>
        </a:p>
      </dsp:txBody>
      <dsp:txXfrm>
        <a:off x="1085908" y="3530091"/>
        <a:ext cx="5711766" cy="940180"/>
      </dsp:txXfrm>
    </dsp:sp>
    <dsp:sp modelId="{C5D152A9-87C5-41B7-899F-585319803F21}">
      <dsp:nvSpPr>
        <dsp:cNvPr id="0" name=""/>
        <dsp:cNvSpPr/>
      </dsp:nvSpPr>
      <dsp:spPr>
        <a:xfrm>
          <a:off x="0" y="4705317"/>
          <a:ext cx="6797675" cy="9401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046930-9070-4DBD-A804-C5C01D44E232}">
      <dsp:nvSpPr>
        <dsp:cNvPr id="0" name=""/>
        <dsp:cNvSpPr/>
      </dsp:nvSpPr>
      <dsp:spPr>
        <a:xfrm>
          <a:off x="284404" y="4916857"/>
          <a:ext cx="517099" cy="51709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B347B8F-5172-4920-8333-2C4A0B199512}">
      <dsp:nvSpPr>
        <dsp:cNvPr id="0" name=""/>
        <dsp:cNvSpPr/>
      </dsp:nvSpPr>
      <dsp:spPr>
        <a:xfrm>
          <a:off x="1085908" y="4705317"/>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55650">
            <a:lnSpc>
              <a:spcPct val="90000"/>
            </a:lnSpc>
            <a:spcBef>
              <a:spcPct val="0"/>
            </a:spcBef>
            <a:spcAft>
              <a:spcPct val="35000"/>
            </a:spcAft>
            <a:buNone/>
          </a:pPr>
          <a:r>
            <a:rPr lang="en-GB" sz="1700" b="1" kern="1200"/>
            <a:t>Method</a:t>
          </a:r>
          <a:r>
            <a:rPr lang="en-GB" sz="1700" kern="1200"/>
            <a:t> --- Linear regression models</a:t>
          </a:r>
          <a:endParaRPr lang="en-US" sz="1700" kern="1200"/>
        </a:p>
      </dsp:txBody>
      <dsp:txXfrm>
        <a:off x="1085908" y="4705317"/>
        <a:ext cx="5711766" cy="94018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A60DCA-55B1-4E2F-8A6F-ADBD2408381E}" type="datetimeFigureOut">
              <a:rPr lang="en-US" smtClean="0"/>
              <a:t>9/12/2023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89C4FE-E77D-40FF-98CA-6DFA0D34720A}" type="slidenum">
              <a:rPr lang="en-US" smtClean="0"/>
              <a:t>‹#›</a:t>
            </a:fld>
            <a:endParaRPr lang="en-US"/>
          </a:p>
        </p:txBody>
      </p:sp>
    </p:spTree>
    <p:extLst>
      <p:ext uri="{BB962C8B-B14F-4D97-AF65-F5344CB8AC3E}">
        <p14:creationId xmlns:p14="http://schemas.microsoft.com/office/powerpoint/2010/main" val="262575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A89C4FE-E77D-40FF-98CA-6DFA0D34720A}" type="slidenum">
              <a:rPr lang="en-US" smtClean="0"/>
              <a:t>1</a:t>
            </a:fld>
            <a:endParaRPr lang="en-US"/>
          </a:p>
        </p:txBody>
      </p:sp>
    </p:spTree>
    <p:extLst>
      <p:ext uri="{BB962C8B-B14F-4D97-AF65-F5344CB8AC3E}">
        <p14:creationId xmlns:p14="http://schemas.microsoft.com/office/powerpoint/2010/main" val="409636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o-RO"/>
              <a:t>Faceți clic pentru a edita stilul de titlu coordonator</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o-RO"/>
              <a:t>Faceți clic pentru a edita stilul de subtitlu coordonator</a:t>
            </a:r>
            <a:endParaRPr lang="en-US" dirty="0"/>
          </a:p>
        </p:txBody>
      </p:sp>
      <p:sp>
        <p:nvSpPr>
          <p:cNvPr id="4" name="Date Placeholder 3"/>
          <p:cNvSpPr>
            <a:spLocks noGrp="1"/>
          </p:cNvSpPr>
          <p:nvPr>
            <p:ph type="dt" sz="half" idx="10"/>
          </p:nvPr>
        </p:nvSpPr>
        <p:spPr/>
        <p:txBody>
          <a:bodyPr/>
          <a:lstStyle/>
          <a:p>
            <a:fld id="{F80A7D4B-4BA7-4F5B-8F4A-5D88C01DD5C3}" type="datetime1">
              <a:rPr lang="en-US" smtClean="0"/>
              <a:t>9/12/2023</a:t>
            </a:fld>
            <a:endParaRPr lang="en-US"/>
          </a:p>
        </p:txBody>
      </p:sp>
      <p:sp>
        <p:nvSpPr>
          <p:cNvPr id="5" name="Footer Placeholder 4"/>
          <p:cNvSpPr>
            <a:spLocks noGrp="1"/>
          </p:cNvSpPr>
          <p:nvPr>
            <p:ph type="ftr" sz="quarter" idx="11"/>
          </p:nvPr>
        </p:nvSpPr>
        <p:spPr/>
        <p:txBody>
          <a:bodyPr/>
          <a:lstStyle/>
          <a:p>
            <a:r>
              <a:rPr lang="en-US"/>
              <a:t>Conference on Heat Pumps - Bucharest, Romania, 12 of Sept. 2023</a:t>
            </a:r>
          </a:p>
        </p:txBody>
      </p:sp>
      <p:sp>
        <p:nvSpPr>
          <p:cNvPr id="6" name="Slide Number Placeholder 5"/>
          <p:cNvSpPr>
            <a:spLocks noGrp="1"/>
          </p:cNvSpPr>
          <p:nvPr>
            <p:ph type="sldNum" sz="quarter" idx="12"/>
          </p:nvPr>
        </p:nvSpPr>
        <p:spPr/>
        <p:txBody>
          <a:bodyPr/>
          <a:lstStyle/>
          <a:p>
            <a:fld id="{67AE1BE7-8A36-40E3-A068-EE3205DC9795}"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5764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CD6416F4-1652-41A0-90F1-865D6DF3DC5D}" type="datetime1">
              <a:rPr lang="en-US" smtClean="0"/>
              <a:t>9/12/2023</a:t>
            </a:fld>
            <a:endParaRPr lang="en-US"/>
          </a:p>
        </p:txBody>
      </p:sp>
      <p:sp>
        <p:nvSpPr>
          <p:cNvPr id="5" name="Footer Placeholder 4"/>
          <p:cNvSpPr>
            <a:spLocks noGrp="1"/>
          </p:cNvSpPr>
          <p:nvPr>
            <p:ph type="ftr" sz="quarter" idx="11"/>
          </p:nvPr>
        </p:nvSpPr>
        <p:spPr/>
        <p:txBody>
          <a:bodyPr/>
          <a:lstStyle/>
          <a:p>
            <a:r>
              <a:rPr lang="en-US"/>
              <a:t>Conference on Heat Pumps - Bucharest, Romania, 12 of Sept. 2023</a:t>
            </a:r>
          </a:p>
        </p:txBody>
      </p:sp>
      <p:sp>
        <p:nvSpPr>
          <p:cNvPr id="6" name="Slide Number Placeholder 5"/>
          <p:cNvSpPr>
            <a:spLocks noGrp="1"/>
          </p:cNvSpPr>
          <p:nvPr>
            <p:ph type="sldNum" sz="quarter" idx="12"/>
          </p:nvPr>
        </p:nvSpPr>
        <p:spPr/>
        <p:txBody>
          <a:bodyPr/>
          <a:lstStyle/>
          <a:p>
            <a:fld id="{67AE1BE7-8A36-40E3-A068-EE3205DC9795}" type="slidenum">
              <a:rPr lang="en-US" smtClean="0"/>
              <a:t>‹#›</a:t>
            </a:fld>
            <a:endParaRPr lang="en-US"/>
          </a:p>
        </p:txBody>
      </p:sp>
    </p:spTree>
    <p:extLst>
      <p:ext uri="{BB962C8B-B14F-4D97-AF65-F5344CB8AC3E}">
        <p14:creationId xmlns:p14="http://schemas.microsoft.com/office/powerpoint/2010/main" val="1648685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lu vertical și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568273FE-CBC9-4560-9541-062E609406CC}" type="datetime1">
              <a:rPr lang="en-US" smtClean="0"/>
              <a:t>9/12/2023</a:t>
            </a:fld>
            <a:endParaRPr lang="en-US"/>
          </a:p>
        </p:txBody>
      </p:sp>
      <p:sp>
        <p:nvSpPr>
          <p:cNvPr id="5" name="Footer Placeholder 4"/>
          <p:cNvSpPr>
            <a:spLocks noGrp="1"/>
          </p:cNvSpPr>
          <p:nvPr>
            <p:ph type="ftr" sz="quarter" idx="11"/>
          </p:nvPr>
        </p:nvSpPr>
        <p:spPr/>
        <p:txBody>
          <a:bodyPr/>
          <a:lstStyle/>
          <a:p>
            <a:r>
              <a:rPr lang="en-US"/>
              <a:t>Conference on Heat Pumps - Bucharest, Romania, 12 of Sept. 2023</a:t>
            </a:r>
          </a:p>
        </p:txBody>
      </p:sp>
      <p:sp>
        <p:nvSpPr>
          <p:cNvPr id="6" name="Slide Number Placeholder 5"/>
          <p:cNvSpPr>
            <a:spLocks noGrp="1"/>
          </p:cNvSpPr>
          <p:nvPr>
            <p:ph type="sldNum" sz="quarter" idx="12"/>
          </p:nvPr>
        </p:nvSpPr>
        <p:spPr/>
        <p:txBody>
          <a:bodyPr/>
          <a:lstStyle/>
          <a:p>
            <a:fld id="{67AE1BE7-8A36-40E3-A068-EE3205DC9795}" type="slidenum">
              <a:rPr lang="en-US" smtClean="0"/>
              <a:t>‹#›</a:t>
            </a:fld>
            <a:endParaRPr lang="en-US"/>
          </a:p>
        </p:txBody>
      </p:sp>
    </p:spTree>
    <p:extLst>
      <p:ext uri="{BB962C8B-B14F-4D97-AF65-F5344CB8AC3E}">
        <p14:creationId xmlns:p14="http://schemas.microsoft.com/office/powerpoint/2010/main" val="2855311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o-RO"/>
              <a:t>Faceți clic pentru a edita stilul de titlu coordonator</a:t>
            </a:r>
            <a:endParaRPr lang="en-US" dirty="0"/>
          </a:p>
        </p:txBody>
      </p:sp>
      <p:sp>
        <p:nvSpPr>
          <p:cNvPr id="3" name="Content Placeholder 2"/>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66FF0140-EA9A-4D48-B6FB-2565EF4E55C3}" type="datetime1">
              <a:rPr lang="en-US" smtClean="0"/>
              <a:t>9/12/2023</a:t>
            </a:fld>
            <a:endParaRPr lang="en-US"/>
          </a:p>
        </p:txBody>
      </p:sp>
      <p:sp>
        <p:nvSpPr>
          <p:cNvPr id="5" name="Footer Placeholder 4"/>
          <p:cNvSpPr>
            <a:spLocks noGrp="1"/>
          </p:cNvSpPr>
          <p:nvPr>
            <p:ph type="ftr" sz="quarter" idx="11"/>
          </p:nvPr>
        </p:nvSpPr>
        <p:spPr/>
        <p:txBody>
          <a:bodyPr/>
          <a:lstStyle/>
          <a:p>
            <a:r>
              <a:rPr lang="en-US"/>
              <a:t>Conference on Heat Pumps - Bucharest, Romania, 12 of Sept. 2023</a:t>
            </a:r>
          </a:p>
        </p:txBody>
      </p:sp>
      <p:sp>
        <p:nvSpPr>
          <p:cNvPr id="6" name="Slide Number Placeholder 5"/>
          <p:cNvSpPr>
            <a:spLocks noGrp="1"/>
          </p:cNvSpPr>
          <p:nvPr>
            <p:ph type="sldNum" sz="quarter" idx="12"/>
          </p:nvPr>
        </p:nvSpPr>
        <p:spPr/>
        <p:txBody>
          <a:bodyPr/>
          <a:lstStyle/>
          <a:p>
            <a:fld id="{67AE1BE7-8A36-40E3-A068-EE3205DC9795}" type="slidenum">
              <a:rPr lang="en-US" smtClean="0"/>
              <a:t>‹#›</a:t>
            </a:fld>
            <a:endParaRPr lang="en-US"/>
          </a:p>
        </p:txBody>
      </p:sp>
    </p:spTree>
    <p:extLst>
      <p:ext uri="{BB962C8B-B14F-4D97-AF65-F5344CB8AC3E}">
        <p14:creationId xmlns:p14="http://schemas.microsoft.com/office/powerpoint/2010/main" val="901745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DBEF0FCE-5160-44AE-95B0-FF809E49523B}" type="datetime1">
              <a:rPr lang="en-US" smtClean="0"/>
              <a:t>9/12/2023</a:t>
            </a:fld>
            <a:endParaRPr lang="en-US"/>
          </a:p>
        </p:txBody>
      </p:sp>
      <p:sp>
        <p:nvSpPr>
          <p:cNvPr id="5" name="Footer Placeholder 4"/>
          <p:cNvSpPr>
            <a:spLocks noGrp="1"/>
          </p:cNvSpPr>
          <p:nvPr>
            <p:ph type="ftr" sz="quarter" idx="11"/>
          </p:nvPr>
        </p:nvSpPr>
        <p:spPr/>
        <p:txBody>
          <a:bodyPr/>
          <a:lstStyle/>
          <a:p>
            <a:r>
              <a:rPr lang="en-US"/>
              <a:t>Conference on Heat Pumps - Bucharest, Romania, 12 of Sept. 2023</a:t>
            </a:r>
          </a:p>
        </p:txBody>
      </p:sp>
      <p:sp>
        <p:nvSpPr>
          <p:cNvPr id="6" name="Slide Number Placeholder 5"/>
          <p:cNvSpPr>
            <a:spLocks noGrp="1"/>
          </p:cNvSpPr>
          <p:nvPr>
            <p:ph type="sldNum" sz="quarter" idx="12"/>
          </p:nvPr>
        </p:nvSpPr>
        <p:spPr/>
        <p:txBody>
          <a:bodyPr/>
          <a:lstStyle/>
          <a:p>
            <a:fld id="{67AE1BE7-8A36-40E3-A068-EE3205DC9795}"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2032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o-RO"/>
              <a:t>Faceți clic pentru a edita stilul de titlu coordonator</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Date Placeholder 4"/>
          <p:cNvSpPr>
            <a:spLocks noGrp="1"/>
          </p:cNvSpPr>
          <p:nvPr>
            <p:ph type="dt" sz="half" idx="10"/>
          </p:nvPr>
        </p:nvSpPr>
        <p:spPr/>
        <p:txBody>
          <a:bodyPr/>
          <a:lstStyle/>
          <a:p>
            <a:fld id="{05E9FE1A-D5B0-4002-95A3-D612B97A7379}" type="datetime1">
              <a:rPr lang="en-US" smtClean="0"/>
              <a:t>9/12/2023</a:t>
            </a:fld>
            <a:endParaRPr lang="en-US"/>
          </a:p>
        </p:txBody>
      </p:sp>
      <p:sp>
        <p:nvSpPr>
          <p:cNvPr id="6" name="Footer Placeholder 5"/>
          <p:cNvSpPr>
            <a:spLocks noGrp="1"/>
          </p:cNvSpPr>
          <p:nvPr>
            <p:ph type="ftr" sz="quarter" idx="11"/>
          </p:nvPr>
        </p:nvSpPr>
        <p:spPr/>
        <p:txBody>
          <a:bodyPr/>
          <a:lstStyle/>
          <a:p>
            <a:r>
              <a:rPr lang="en-US"/>
              <a:t>Conference on Heat Pumps - Bucharest, Romania, 12 of Sept. 2023</a:t>
            </a:r>
          </a:p>
        </p:txBody>
      </p:sp>
      <p:sp>
        <p:nvSpPr>
          <p:cNvPr id="7" name="Slide Number Placeholder 6"/>
          <p:cNvSpPr>
            <a:spLocks noGrp="1"/>
          </p:cNvSpPr>
          <p:nvPr>
            <p:ph type="sldNum" sz="quarter" idx="12"/>
          </p:nvPr>
        </p:nvSpPr>
        <p:spPr/>
        <p:txBody>
          <a:bodyPr/>
          <a:lstStyle/>
          <a:p>
            <a:fld id="{67AE1BE7-8A36-40E3-A068-EE3205DC9795}" type="slidenum">
              <a:rPr lang="en-US" smtClean="0"/>
              <a:t>‹#›</a:t>
            </a:fld>
            <a:endParaRPr lang="en-US"/>
          </a:p>
        </p:txBody>
      </p:sp>
    </p:spTree>
    <p:extLst>
      <p:ext uri="{BB962C8B-B14F-4D97-AF65-F5344CB8AC3E}">
        <p14:creationId xmlns:p14="http://schemas.microsoft.com/office/powerpoint/2010/main" val="3856869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o-RO"/>
              <a:t>Faceți clic pentru a edita stilul de titlu coordonator</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Content Placeholder 3"/>
          <p:cNvSpPr>
            <a:spLocks noGrp="1"/>
          </p:cNvSpPr>
          <p:nvPr>
            <p:ph sz="half" idx="2"/>
          </p:nvPr>
        </p:nvSpPr>
        <p:spPr>
          <a:xfrm>
            <a:off x="1097280" y="2582334"/>
            <a:ext cx="4937760" cy="3378200"/>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Content Placeholder 5"/>
          <p:cNvSpPr>
            <a:spLocks noGrp="1"/>
          </p:cNvSpPr>
          <p:nvPr>
            <p:ph sz="quarter" idx="4"/>
          </p:nvPr>
        </p:nvSpPr>
        <p:spPr>
          <a:xfrm>
            <a:off x="6217920" y="2582334"/>
            <a:ext cx="4937760" cy="3378200"/>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7" name="Date Placeholder 6"/>
          <p:cNvSpPr>
            <a:spLocks noGrp="1"/>
          </p:cNvSpPr>
          <p:nvPr>
            <p:ph type="dt" sz="half" idx="10"/>
          </p:nvPr>
        </p:nvSpPr>
        <p:spPr/>
        <p:txBody>
          <a:bodyPr/>
          <a:lstStyle/>
          <a:p>
            <a:fld id="{E81BED69-BD50-43C3-8A04-B5D64A22BEE8}" type="datetime1">
              <a:rPr lang="en-US" smtClean="0"/>
              <a:t>9/12/2023</a:t>
            </a:fld>
            <a:endParaRPr lang="en-US"/>
          </a:p>
        </p:txBody>
      </p:sp>
      <p:sp>
        <p:nvSpPr>
          <p:cNvPr id="8" name="Footer Placeholder 7"/>
          <p:cNvSpPr>
            <a:spLocks noGrp="1"/>
          </p:cNvSpPr>
          <p:nvPr>
            <p:ph type="ftr" sz="quarter" idx="11"/>
          </p:nvPr>
        </p:nvSpPr>
        <p:spPr/>
        <p:txBody>
          <a:bodyPr/>
          <a:lstStyle/>
          <a:p>
            <a:r>
              <a:rPr lang="en-US"/>
              <a:t>Conference on Heat Pumps - Bucharest, Romania, 12 of Sept. 2023</a:t>
            </a:r>
          </a:p>
        </p:txBody>
      </p:sp>
      <p:sp>
        <p:nvSpPr>
          <p:cNvPr id="9" name="Slide Number Placeholder 8"/>
          <p:cNvSpPr>
            <a:spLocks noGrp="1"/>
          </p:cNvSpPr>
          <p:nvPr>
            <p:ph type="sldNum" sz="quarter" idx="12"/>
          </p:nvPr>
        </p:nvSpPr>
        <p:spPr/>
        <p:txBody>
          <a:bodyPr/>
          <a:lstStyle/>
          <a:p>
            <a:fld id="{67AE1BE7-8A36-40E3-A068-EE3205DC9795}" type="slidenum">
              <a:rPr lang="en-US" smtClean="0"/>
              <a:t>‹#›</a:t>
            </a:fld>
            <a:endParaRPr lang="en-US"/>
          </a:p>
        </p:txBody>
      </p:sp>
    </p:spTree>
    <p:extLst>
      <p:ext uri="{BB962C8B-B14F-4D97-AF65-F5344CB8AC3E}">
        <p14:creationId xmlns:p14="http://schemas.microsoft.com/office/powerpoint/2010/main" val="9248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Date Placeholder 2"/>
          <p:cNvSpPr>
            <a:spLocks noGrp="1"/>
          </p:cNvSpPr>
          <p:nvPr>
            <p:ph type="dt" sz="half" idx="10"/>
          </p:nvPr>
        </p:nvSpPr>
        <p:spPr/>
        <p:txBody>
          <a:bodyPr/>
          <a:lstStyle/>
          <a:p>
            <a:fld id="{C9B3C7BB-881B-4DF6-85DA-9D732AC64512}" type="datetime1">
              <a:rPr lang="en-US" smtClean="0"/>
              <a:t>9/12/2023</a:t>
            </a:fld>
            <a:endParaRPr lang="en-US"/>
          </a:p>
        </p:txBody>
      </p:sp>
      <p:sp>
        <p:nvSpPr>
          <p:cNvPr id="4" name="Footer Placeholder 3"/>
          <p:cNvSpPr>
            <a:spLocks noGrp="1"/>
          </p:cNvSpPr>
          <p:nvPr>
            <p:ph type="ftr" sz="quarter" idx="11"/>
          </p:nvPr>
        </p:nvSpPr>
        <p:spPr/>
        <p:txBody>
          <a:bodyPr/>
          <a:lstStyle/>
          <a:p>
            <a:r>
              <a:rPr lang="en-US"/>
              <a:t>Conference on Heat Pumps - Bucharest, Romania, 12 of Sept. 2023</a:t>
            </a:r>
          </a:p>
        </p:txBody>
      </p:sp>
      <p:sp>
        <p:nvSpPr>
          <p:cNvPr id="5" name="Slide Number Placeholder 4"/>
          <p:cNvSpPr>
            <a:spLocks noGrp="1"/>
          </p:cNvSpPr>
          <p:nvPr>
            <p:ph type="sldNum" sz="quarter" idx="12"/>
          </p:nvPr>
        </p:nvSpPr>
        <p:spPr/>
        <p:txBody>
          <a:bodyPr/>
          <a:lstStyle/>
          <a:p>
            <a:fld id="{67AE1BE7-8A36-40E3-A068-EE3205DC9795}" type="slidenum">
              <a:rPr lang="en-US" smtClean="0"/>
              <a:t>‹#›</a:t>
            </a:fld>
            <a:endParaRPr lang="en-US"/>
          </a:p>
        </p:txBody>
      </p:sp>
    </p:spTree>
    <p:extLst>
      <p:ext uri="{BB962C8B-B14F-4D97-AF65-F5344CB8AC3E}">
        <p14:creationId xmlns:p14="http://schemas.microsoft.com/office/powerpoint/2010/main" val="472283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3F68C84-4049-42C4-B6F3-B0AC86384400}" type="datetime1">
              <a:rPr lang="en-US" smtClean="0"/>
              <a:t>9/12/2023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Conference on Heat Pumps - Bucharest, Romania, 12 of Sept. 2023</a:t>
            </a:r>
          </a:p>
        </p:txBody>
      </p:sp>
      <p:sp>
        <p:nvSpPr>
          <p:cNvPr id="9" name="Slide Number Placeholder 8"/>
          <p:cNvSpPr>
            <a:spLocks noGrp="1"/>
          </p:cNvSpPr>
          <p:nvPr>
            <p:ph type="sldNum" sz="quarter" idx="12"/>
          </p:nvPr>
        </p:nvSpPr>
        <p:spPr/>
        <p:txBody>
          <a:bodyPr/>
          <a:lstStyle/>
          <a:p>
            <a:fld id="{67AE1BE7-8A36-40E3-A068-EE3205DC9795}" type="slidenum">
              <a:rPr lang="en-US" smtClean="0"/>
              <a:t>‹#›</a:t>
            </a:fld>
            <a:endParaRPr lang="en-US"/>
          </a:p>
        </p:txBody>
      </p:sp>
    </p:spTree>
    <p:extLst>
      <p:ext uri="{BB962C8B-B14F-4D97-AF65-F5344CB8AC3E}">
        <p14:creationId xmlns:p14="http://schemas.microsoft.com/office/powerpoint/2010/main" val="1009925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o-RO"/>
              <a:t>Faceți clic pentru a edita stilul de titlu coordonator</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3BF5F82-DF71-4D0E-8C24-1048EF7F275A}" type="datetime1">
              <a:rPr lang="en-US" smtClean="0"/>
              <a:t>9/12/2023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Conference on Heat Pumps - Bucharest, Romania, 12 of Sept. 2023</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7AE1BE7-8A36-40E3-A068-EE3205DC9795}" type="slidenum">
              <a:rPr lang="en-US" smtClean="0"/>
              <a:t>‹#›</a:t>
            </a:fld>
            <a:endParaRPr lang="en-US"/>
          </a:p>
        </p:txBody>
      </p:sp>
    </p:spTree>
    <p:extLst>
      <p:ext uri="{BB962C8B-B14F-4D97-AF65-F5344CB8AC3E}">
        <p14:creationId xmlns:p14="http://schemas.microsoft.com/office/powerpoint/2010/main" val="226540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o-RO"/>
              <a:t>Faceți clic pentru a edita stilul de titlu coordonator</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o-RO"/>
              <a:t>Faceți clic pe pictogramă pentru a adăuga o imagine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49C4B762-44D4-4785-A1E0-268071496259}" type="datetime1">
              <a:rPr lang="en-US" smtClean="0"/>
              <a:t>9/12/2023</a:t>
            </a:fld>
            <a:endParaRPr lang="en-US"/>
          </a:p>
        </p:txBody>
      </p:sp>
      <p:sp>
        <p:nvSpPr>
          <p:cNvPr id="6" name="Footer Placeholder 5"/>
          <p:cNvSpPr>
            <a:spLocks noGrp="1"/>
          </p:cNvSpPr>
          <p:nvPr>
            <p:ph type="ftr" sz="quarter" idx="11"/>
          </p:nvPr>
        </p:nvSpPr>
        <p:spPr/>
        <p:txBody>
          <a:bodyPr/>
          <a:lstStyle/>
          <a:p>
            <a:r>
              <a:rPr lang="en-US"/>
              <a:t>Conference on Heat Pumps - Bucharest, Romania, 12 of Sept. 2023</a:t>
            </a:r>
          </a:p>
        </p:txBody>
      </p:sp>
      <p:sp>
        <p:nvSpPr>
          <p:cNvPr id="7" name="Slide Number Placeholder 6"/>
          <p:cNvSpPr>
            <a:spLocks noGrp="1"/>
          </p:cNvSpPr>
          <p:nvPr>
            <p:ph type="sldNum" sz="quarter" idx="12"/>
          </p:nvPr>
        </p:nvSpPr>
        <p:spPr/>
        <p:txBody>
          <a:bodyPr/>
          <a:lstStyle/>
          <a:p>
            <a:fld id="{67AE1BE7-8A36-40E3-A068-EE3205DC9795}" type="slidenum">
              <a:rPr lang="en-US" smtClean="0"/>
              <a:t>‹#›</a:t>
            </a:fld>
            <a:endParaRPr lang="en-US"/>
          </a:p>
        </p:txBody>
      </p:sp>
    </p:spTree>
    <p:extLst>
      <p:ext uri="{BB962C8B-B14F-4D97-AF65-F5344CB8AC3E}">
        <p14:creationId xmlns:p14="http://schemas.microsoft.com/office/powerpoint/2010/main" val="1606976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o-RO"/>
              <a:t>Faceți clic pentru a edita stilul de titlu coordonator</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1F9B985-3C86-438E-8D7E-5A23FF174F8B}" type="datetime1">
              <a:rPr lang="en-US" smtClean="0"/>
              <a:t>9/12/2023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Conference on Heat Pumps - Bucharest, Romania, 12 of Sept. 2023</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7AE1BE7-8A36-40E3-A068-EE3205DC9795}"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438862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2989025"/>
          </a:xfrm>
        </p:spPr>
        <p:txBody>
          <a:bodyPr>
            <a:normAutofit/>
          </a:bodyPr>
          <a:lstStyle/>
          <a:p>
            <a:pPr marL="0" marR="0" algn="ctr">
              <a:lnSpc>
                <a:spcPct val="107000"/>
              </a:lnSpc>
              <a:spcBef>
                <a:spcPts val="0"/>
              </a:spcBef>
              <a:spcAft>
                <a:spcPts val="800"/>
              </a:spcAft>
            </a:pPr>
            <a:r>
              <a:rPr lang="pt-BR" sz="4400" b="1" dirty="0">
                <a:solidFill>
                  <a:srgbClr val="222222"/>
                </a:solidFill>
                <a:effectLst/>
                <a:ea typeface="Calibri" panose="020F0502020204030204" pitchFamily="34" charset="0"/>
              </a:rPr>
              <a:t>Improvement of Energy Performance through Heat Pumps System. Success Drivers and Barriers in Residential Sector</a:t>
            </a:r>
            <a:r>
              <a:rPr lang="en-US" sz="4400" b="1" kern="100" dirty="0">
                <a:effectLst/>
                <a:ea typeface="Calibri" panose="020F0502020204030204" pitchFamily="34" charset="0"/>
                <a:cs typeface="Times New Roman" panose="02020603050405020304" pitchFamily="18" charset="0"/>
              </a:rPr>
              <a:t> </a:t>
            </a:r>
            <a:endParaRPr lang="ro-RO" sz="4400" kern="100" dirty="0">
              <a:effectLst/>
              <a:ea typeface="Calibri" panose="020F0502020204030204" pitchFamily="34" charset="0"/>
              <a:cs typeface="Times New Roman" panose="02020603050405020304" pitchFamily="18" charset="0"/>
            </a:endParaRPr>
          </a:p>
        </p:txBody>
      </p:sp>
      <p:sp>
        <p:nvSpPr>
          <p:cNvPr id="3" name="Subtitle 2"/>
          <p:cNvSpPr>
            <a:spLocks noGrp="1"/>
          </p:cNvSpPr>
          <p:nvPr>
            <p:ph type="subTitle" idx="1"/>
          </p:nvPr>
        </p:nvSpPr>
        <p:spPr>
          <a:xfrm>
            <a:off x="1100051" y="4149566"/>
            <a:ext cx="10058400" cy="2070481"/>
          </a:xfrm>
        </p:spPr>
        <p:txBody>
          <a:bodyPr>
            <a:normAutofit/>
          </a:bodyPr>
          <a:lstStyle/>
          <a:p>
            <a:pPr algn="ctr"/>
            <a:r>
              <a:rPr lang="en-US" sz="3200" cap="none" dirty="0">
                <a:solidFill>
                  <a:schemeClr val="tx1"/>
                </a:solidFill>
              </a:rPr>
              <a:t>Prof. Dr. Carmen P</a:t>
            </a:r>
            <a:r>
              <a:rPr lang="ro-RO" sz="3200" cap="none" dirty="0">
                <a:solidFill>
                  <a:schemeClr val="tx1"/>
                </a:solidFill>
              </a:rPr>
              <a:t>ă</a:t>
            </a:r>
            <a:r>
              <a:rPr lang="en-US" sz="3200" cap="none" dirty="0" err="1">
                <a:solidFill>
                  <a:schemeClr val="tx1"/>
                </a:solidFill>
              </a:rPr>
              <a:t>unescu</a:t>
            </a:r>
            <a:endParaRPr lang="en-US" sz="3200" cap="none" dirty="0">
              <a:solidFill>
                <a:schemeClr val="tx1"/>
              </a:solidFill>
            </a:endParaRPr>
          </a:p>
          <a:p>
            <a:pPr algn="ctr"/>
            <a:r>
              <a:rPr lang="en-US" sz="3200" cap="none" dirty="0">
                <a:solidFill>
                  <a:schemeClr val="tx1"/>
                </a:solidFill>
              </a:rPr>
              <a:t>Bucharest University of Economic Studies</a:t>
            </a:r>
          </a:p>
          <a:p>
            <a:pPr algn="ctr"/>
            <a:r>
              <a:rPr lang="pt-BR" sz="2200" b="1" dirty="0">
                <a:effectLst/>
                <a:ea typeface="Calibri" panose="020F0502020204030204" pitchFamily="34" charset="0"/>
              </a:rPr>
              <a:t>Workshop 12 September 2023, 9:00 - 15:00, ASE - FABIZ</a:t>
            </a:r>
            <a:endParaRPr lang="en-US" sz="2200" cap="none" dirty="0">
              <a:solidFill>
                <a:schemeClr val="tx1"/>
              </a:solidFill>
            </a:endParaRPr>
          </a:p>
          <a:p>
            <a:endParaRPr lang="en-US" dirty="0"/>
          </a:p>
        </p:txBody>
      </p:sp>
      <p:pic>
        <p:nvPicPr>
          <p:cNvPr id="5" name="Imagine 4" descr="O imagine care conține schiță, simbol, siglă, Font&#10;&#10;Descriere generată automat">
            <a:extLst>
              <a:ext uri="{FF2B5EF4-FFF2-40B4-BE49-F238E27FC236}">
                <a16:creationId xmlns:a16="http://schemas.microsoft.com/office/drawing/2014/main" id="{DB017DE8-8910-3DA9-45B5-C1EE1A2B5C4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3267" y="159489"/>
            <a:ext cx="1672718" cy="1130727"/>
          </a:xfrm>
          <a:prstGeom prst="rect">
            <a:avLst/>
          </a:prstGeom>
          <a:noFill/>
          <a:ln>
            <a:noFill/>
          </a:ln>
        </p:spPr>
      </p:pic>
      <p:pic>
        <p:nvPicPr>
          <p:cNvPr id="6" name="Imagine 5">
            <a:extLst>
              <a:ext uri="{FF2B5EF4-FFF2-40B4-BE49-F238E27FC236}">
                <a16:creationId xmlns:a16="http://schemas.microsoft.com/office/drawing/2014/main" id="{9FC94634-EC0F-4341-E01C-0056D949AB1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59976" y="357363"/>
            <a:ext cx="1216256" cy="1216256"/>
          </a:xfrm>
          <a:prstGeom prst="rect">
            <a:avLst/>
          </a:prstGeom>
          <a:noFill/>
          <a:ln>
            <a:noFill/>
          </a:ln>
        </p:spPr>
      </p:pic>
    </p:spTree>
    <p:extLst>
      <p:ext uri="{BB962C8B-B14F-4D97-AF65-F5344CB8AC3E}">
        <p14:creationId xmlns:p14="http://schemas.microsoft.com/office/powerpoint/2010/main" val="3959732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41964EC-63CE-3718-EDE7-B947DF81AAAB}"/>
              </a:ext>
            </a:extLst>
          </p:cNvPr>
          <p:cNvSpPr>
            <a:spLocks noGrp="1"/>
          </p:cNvSpPr>
          <p:nvPr>
            <p:ph type="title"/>
          </p:nvPr>
        </p:nvSpPr>
        <p:spPr>
          <a:xfrm>
            <a:off x="669851" y="286603"/>
            <a:ext cx="11050212" cy="1196639"/>
          </a:xfrm>
        </p:spPr>
        <p:txBody>
          <a:bodyPr>
            <a:normAutofit/>
          </a:bodyPr>
          <a:lstStyle/>
          <a:p>
            <a:r>
              <a:rPr lang="en-US" sz="4400" b="1" dirty="0"/>
              <a:t>Drivers of heat pumps adoption</a:t>
            </a:r>
            <a:endParaRPr lang="ro-RO" sz="4400" b="1" dirty="0"/>
          </a:p>
        </p:txBody>
      </p:sp>
      <p:sp>
        <p:nvSpPr>
          <p:cNvPr id="4" name="Substituent subsol 3">
            <a:extLst>
              <a:ext uri="{FF2B5EF4-FFF2-40B4-BE49-F238E27FC236}">
                <a16:creationId xmlns:a16="http://schemas.microsoft.com/office/drawing/2014/main" id="{0864D7E7-CD9E-0C66-DFC3-D2F461AD6262}"/>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147B2E71-665F-D936-6A09-99E7F8C3BF52}"/>
              </a:ext>
            </a:extLst>
          </p:cNvPr>
          <p:cNvSpPr>
            <a:spLocks noGrp="1"/>
          </p:cNvSpPr>
          <p:nvPr>
            <p:ph type="sldNum" sz="quarter" idx="12"/>
          </p:nvPr>
        </p:nvSpPr>
        <p:spPr/>
        <p:txBody>
          <a:bodyPr/>
          <a:lstStyle/>
          <a:p>
            <a:fld id="{67AE1BE7-8A36-40E3-A068-EE3205DC9795}" type="slidenum">
              <a:rPr lang="en-US" smtClean="0"/>
              <a:t>10</a:t>
            </a:fld>
            <a:endParaRPr lang="en-US"/>
          </a:p>
        </p:txBody>
      </p:sp>
      <p:pic>
        <p:nvPicPr>
          <p:cNvPr id="13" name="Imagine 12">
            <a:extLst>
              <a:ext uri="{FF2B5EF4-FFF2-40B4-BE49-F238E27FC236}">
                <a16:creationId xmlns:a16="http://schemas.microsoft.com/office/drawing/2014/main" id="{FC29B5E1-367A-4200-E7A1-4F9966565888}"/>
              </a:ext>
            </a:extLst>
          </p:cNvPr>
          <p:cNvPicPr>
            <a:picLocks noChangeAspect="1"/>
          </p:cNvPicPr>
          <p:nvPr/>
        </p:nvPicPr>
        <p:blipFill>
          <a:blip r:embed="rId2"/>
          <a:stretch>
            <a:fillRect/>
          </a:stretch>
        </p:blipFill>
        <p:spPr>
          <a:xfrm>
            <a:off x="773194" y="2349794"/>
            <a:ext cx="11050212" cy="3398989"/>
          </a:xfrm>
          <a:prstGeom prst="rect">
            <a:avLst/>
          </a:prstGeom>
        </p:spPr>
      </p:pic>
    </p:spTree>
    <p:extLst>
      <p:ext uri="{BB962C8B-B14F-4D97-AF65-F5344CB8AC3E}">
        <p14:creationId xmlns:p14="http://schemas.microsoft.com/office/powerpoint/2010/main" val="2100867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1A32320E-8FCA-AAF2-E689-FD4B68301F7E}"/>
              </a:ext>
            </a:extLst>
          </p:cNvPr>
          <p:cNvSpPr>
            <a:spLocks noGrp="1"/>
          </p:cNvSpPr>
          <p:nvPr>
            <p:ph type="title"/>
          </p:nvPr>
        </p:nvSpPr>
        <p:spPr>
          <a:xfrm>
            <a:off x="1097279" y="254705"/>
            <a:ext cx="10805869" cy="1450757"/>
          </a:xfrm>
        </p:spPr>
        <p:txBody>
          <a:bodyPr>
            <a:normAutofit/>
          </a:bodyPr>
          <a:lstStyle/>
          <a:p>
            <a:r>
              <a:rPr lang="en-US" dirty="0"/>
              <a:t>Obstacles to improving energy performance by adopting HPT</a:t>
            </a:r>
            <a:endParaRPr lang="ro-RO" dirty="0"/>
          </a:p>
        </p:txBody>
      </p:sp>
      <p:sp>
        <p:nvSpPr>
          <p:cNvPr id="3" name="Substituent conținut 2">
            <a:extLst>
              <a:ext uri="{FF2B5EF4-FFF2-40B4-BE49-F238E27FC236}">
                <a16:creationId xmlns:a16="http://schemas.microsoft.com/office/drawing/2014/main" id="{AEFB296B-80BC-B5F1-BDC8-460D4E6EC08B}"/>
              </a:ext>
            </a:extLst>
          </p:cNvPr>
          <p:cNvSpPr>
            <a:spLocks noGrp="1"/>
          </p:cNvSpPr>
          <p:nvPr>
            <p:ph idx="1"/>
          </p:nvPr>
        </p:nvSpPr>
        <p:spPr/>
        <p:txBody>
          <a:bodyPr/>
          <a:lstStyle/>
          <a:p>
            <a:endParaRPr lang="ro-RO"/>
          </a:p>
        </p:txBody>
      </p:sp>
      <p:sp>
        <p:nvSpPr>
          <p:cNvPr id="4" name="Substituent subsol 3">
            <a:extLst>
              <a:ext uri="{FF2B5EF4-FFF2-40B4-BE49-F238E27FC236}">
                <a16:creationId xmlns:a16="http://schemas.microsoft.com/office/drawing/2014/main" id="{02786B65-02C6-64B5-6D7B-307B05F0AB11}"/>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F5A7B359-7F17-61F3-9CBD-0F3FD7BF9108}"/>
              </a:ext>
            </a:extLst>
          </p:cNvPr>
          <p:cNvSpPr>
            <a:spLocks noGrp="1"/>
          </p:cNvSpPr>
          <p:nvPr>
            <p:ph type="sldNum" sz="quarter" idx="12"/>
          </p:nvPr>
        </p:nvSpPr>
        <p:spPr/>
        <p:txBody>
          <a:bodyPr/>
          <a:lstStyle/>
          <a:p>
            <a:fld id="{67AE1BE7-8A36-40E3-A068-EE3205DC9795}" type="slidenum">
              <a:rPr lang="en-US" smtClean="0"/>
              <a:t>11</a:t>
            </a:fld>
            <a:endParaRPr lang="en-US"/>
          </a:p>
        </p:txBody>
      </p:sp>
      <p:pic>
        <p:nvPicPr>
          <p:cNvPr id="2050" name="Picture 2" descr="Diagramă a răspunsurilor din Formulare. Titlul întrebării: B. Selectați principalul obstacol în calea îmbunătățirii performanței energetice și/sau reducerii CO2 / amprentei de carbon.. Numărul de răspunsuri: 389 de răspunsuri.">
            <a:extLst>
              <a:ext uri="{FF2B5EF4-FFF2-40B4-BE49-F238E27FC236}">
                <a16:creationId xmlns:a16="http://schemas.microsoft.com/office/drawing/2014/main" id="{D2B3B50E-3875-E4A9-7019-2C4736DEA92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497"/>
          <a:stretch/>
        </p:blipFill>
        <p:spPr bwMode="auto">
          <a:xfrm>
            <a:off x="0" y="1796902"/>
            <a:ext cx="12192000" cy="4395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871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stituent subsol 3">
            <a:extLst>
              <a:ext uri="{FF2B5EF4-FFF2-40B4-BE49-F238E27FC236}">
                <a16:creationId xmlns:a16="http://schemas.microsoft.com/office/drawing/2014/main" id="{7B9752F5-40A4-93AB-58B3-1FAFD562DD61}"/>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2716295B-744F-B08B-C60B-9E5D4663C860}"/>
              </a:ext>
            </a:extLst>
          </p:cNvPr>
          <p:cNvSpPr>
            <a:spLocks noGrp="1"/>
          </p:cNvSpPr>
          <p:nvPr>
            <p:ph type="sldNum" sz="quarter" idx="12"/>
          </p:nvPr>
        </p:nvSpPr>
        <p:spPr/>
        <p:txBody>
          <a:bodyPr/>
          <a:lstStyle/>
          <a:p>
            <a:fld id="{67AE1BE7-8A36-40E3-A068-EE3205DC9795}" type="slidenum">
              <a:rPr lang="en-US" smtClean="0"/>
              <a:t>12</a:t>
            </a:fld>
            <a:endParaRPr lang="en-US"/>
          </a:p>
        </p:txBody>
      </p:sp>
      <p:sp>
        <p:nvSpPr>
          <p:cNvPr id="6" name="Titlu 1">
            <a:extLst>
              <a:ext uri="{FF2B5EF4-FFF2-40B4-BE49-F238E27FC236}">
                <a16:creationId xmlns:a16="http://schemas.microsoft.com/office/drawing/2014/main" id="{51A16F20-62F6-915E-4496-252808320F91}"/>
              </a:ext>
            </a:extLst>
          </p:cNvPr>
          <p:cNvSpPr txBox="1">
            <a:spLocks/>
          </p:cNvSpPr>
          <p:nvPr/>
        </p:nvSpPr>
        <p:spPr>
          <a:xfrm>
            <a:off x="839972" y="286604"/>
            <a:ext cx="11126972" cy="569318"/>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600" b="1" dirty="0">
                <a:latin typeface="Cambria" panose="02040503050406030204" pitchFamily="18" charset="0"/>
                <a:ea typeface="Calibri" panose="020F0502020204030204" pitchFamily="34" charset="0"/>
                <a:cs typeface="Times New Roman" panose="02020603050405020304" pitchFamily="18" charset="0"/>
              </a:rPr>
              <a:t>Results of regression analysis of the obstacles of heat pumps system adoption</a:t>
            </a:r>
            <a:endParaRPr lang="ro-RO" sz="2600" dirty="0"/>
          </a:p>
        </p:txBody>
      </p:sp>
      <p:pic>
        <p:nvPicPr>
          <p:cNvPr id="12" name="Imagine 11">
            <a:extLst>
              <a:ext uri="{FF2B5EF4-FFF2-40B4-BE49-F238E27FC236}">
                <a16:creationId xmlns:a16="http://schemas.microsoft.com/office/drawing/2014/main" id="{5946B09B-97C2-38CD-4BC7-BC0ECECAF89D}"/>
              </a:ext>
            </a:extLst>
          </p:cNvPr>
          <p:cNvPicPr>
            <a:picLocks noChangeAspect="1"/>
          </p:cNvPicPr>
          <p:nvPr/>
        </p:nvPicPr>
        <p:blipFill>
          <a:blip r:embed="rId2"/>
          <a:stretch>
            <a:fillRect/>
          </a:stretch>
        </p:blipFill>
        <p:spPr>
          <a:xfrm>
            <a:off x="1541721" y="840452"/>
            <a:ext cx="9494874" cy="5916496"/>
          </a:xfrm>
          <a:prstGeom prst="rect">
            <a:avLst/>
          </a:prstGeom>
        </p:spPr>
      </p:pic>
    </p:spTree>
    <p:extLst>
      <p:ext uri="{BB962C8B-B14F-4D97-AF65-F5344CB8AC3E}">
        <p14:creationId xmlns:p14="http://schemas.microsoft.com/office/powerpoint/2010/main" val="568490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9BBC4D9-F64A-6175-2E8B-9222C3C399AC}"/>
              </a:ext>
            </a:extLst>
          </p:cNvPr>
          <p:cNvSpPr>
            <a:spLocks noGrp="1"/>
          </p:cNvSpPr>
          <p:nvPr>
            <p:ph type="title"/>
          </p:nvPr>
        </p:nvSpPr>
        <p:spPr>
          <a:xfrm>
            <a:off x="1097280" y="286603"/>
            <a:ext cx="10058400" cy="1053099"/>
          </a:xfrm>
        </p:spPr>
        <p:txBody>
          <a:bodyPr>
            <a:normAutofit/>
          </a:bodyPr>
          <a:lstStyle/>
          <a:p>
            <a:r>
              <a:rPr lang="en-US" sz="4400" b="1" dirty="0"/>
              <a:t>Obstacles to heat pumps adoption</a:t>
            </a:r>
            <a:endParaRPr lang="ro-RO" sz="4400" b="1" dirty="0"/>
          </a:p>
        </p:txBody>
      </p:sp>
      <p:sp>
        <p:nvSpPr>
          <p:cNvPr id="3" name="Substituent conținut 2">
            <a:extLst>
              <a:ext uri="{FF2B5EF4-FFF2-40B4-BE49-F238E27FC236}">
                <a16:creationId xmlns:a16="http://schemas.microsoft.com/office/drawing/2014/main" id="{66EFFF7B-0108-3FCE-89B9-6C4187122FDE}"/>
              </a:ext>
            </a:extLst>
          </p:cNvPr>
          <p:cNvSpPr>
            <a:spLocks noGrp="1"/>
          </p:cNvSpPr>
          <p:nvPr>
            <p:ph idx="1"/>
          </p:nvPr>
        </p:nvSpPr>
        <p:spPr/>
        <p:txBody>
          <a:bodyPr/>
          <a:lstStyle/>
          <a:p>
            <a:endParaRPr lang="ro-RO" dirty="0"/>
          </a:p>
        </p:txBody>
      </p:sp>
      <p:sp>
        <p:nvSpPr>
          <p:cNvPr id="4" name="Substituent subsol 3">
            <a:extLst>
              <a:ext uri="{FF2B5EF4-FFF2-40B4-BE49-F238E27FC236}">
                <a16:creationId xmlns:a16="http://schemas.microsoft.com/office/drawing/2014/main" id="{2051DBDB-A15D-0E2A-19D3-AAFB29BE0AED}"/>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A3C75FF4-CAC0-4CBE-701D-A25D4E70840A}"/>
              </a:ext>
            </a:extLst>
          </p:cNvPr>
          <p:cNvSpPr>
            <a:spLocks noGrp="1"/>
          </p:cNvSpPr>
          <p:nvPr>
            <p:ph type="sldNum" sz="quarter" idx="12"/>
          </p:nvPr>
        </p:nvSpPr>
        <p:spPr/>
        <p:txBody>
          <a:bodyPr/>
          <a:lstStyle/>
          <a:p>
            <a:fld id="{67AE1BE7-8A36-40E3-A068-EE3205DC9795}" type="slidenum">
              <a:rPr lang="en-US" smtClean="0"/>
              <a:t>13</a:t>
            </a:fld>
            <a:endParaRPr lang="en-US"/>
          </a:p>
        </p:txBody>
      </p:sp>
      <p:pic>
        <p:nvPicPr>
          <p:cNvPr id="7" name="Imagine 6">
            <a:extLst>
              <a:ext uri="{FF2B5EF4-FFF2-40B4-BE49-F238E27FC236}">
                <a16:creationId xmlns:a16="http://schemas.microsoft.com/office/drawing/2014/main" id="{3E75D7C9-B1A8-05B4-387B-7D82C50B92A1}"/>
              </a:ext>
            </a:extLst>
          </p:cNvPr>
          <p:cNvPicPr>
            <a:picLocks noChangeAspect="1"/>
          </p:cNvPicPr>
          <p:nvPr/>
        </p:nvPicPr>
        <p:blipFill>
          <a:blip r:embed="rId2"/>
          <a:stretch>
            <a:fillRect/>
          </a:stretch>
        </p:blipFill>
        <p:spPr>
          <a:xfrm>
            <a:off x="595360" y="1892595"/>
            <a:ext cx="10914384" cy="4365196"/>
          </a:xfrm>
          <a:prstGeom prst="rect">
            <a:avLst/>
          </a:prstGeom>
        </p:spPr>
      </p:pic>
    </p:spTree>
    <p:extLst>
      <p:ext uri="{BB962C8B-B14F-4D97-AF65-F5344CB8AC3E}">
        <p14:creationId xmlns:p14="http://schemas.microsoft.com/office/powerpoint/2010/main" val="363644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767FB01-05A6-B118-E1E7-8F1996E8D120}"/>
              </a:ext>
            </a:extLst>
          </p:cNvPr>
          <p:cNvSpPr>
            <a:spLocks noGrp="1"/>
          </p:cNvSpPr>
          <p:nvPr>
            <p:ph type="title"/>
          </p:nvPr>
        </p:nvSpPr>
        <p:spPr>
          <a:xfrm>
            <a:off x="1066800" y="33090"/>
            <a:ext cx="10058400" cy="721823"/>
          </a:xfrm>
        </p:spPr>
        <p:txBody>
          <a:bodyPr>
            <a:normAutofit/>
          </a:bodyPr>
          <a:lstStyle/>
          <a:p>
            <a:r>
              <a:rPr lang="en-US" sz="4400" b="1" dirty="0"/>
              <a:t>Summary of hypotheses testing</a:t>
            </a:r>
            <a:endParaRPr lang="ro-RO" sz="4400" b="1" dirty="0"/>
          </a:p>
        </p:txBody>
      </p:sp>
      <p:sp>
        <p:nvSpPr>
          <p:cNvPr id="4" name="Substituent subsol 3">
            <a:extLst>
              <a:ext uri="{FF2B5EF4-FFF2-40B4-BE49-F238E27FC236}">
                <a16:creationId xmlns:a16="http://schemas.microsoft.com/office/drawing/2014/main" id="{FCBE43F0-027C-5A6D-9444-B8A9FD471F79}"/>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32335CD0-73FC-4215-4ABD-24BE82EC8FBC}"/>
              </a:ext>
            </a:extLst>
          </p:cNvPr>
          <p:cNvSpPr>
            <a:spLocks noGrp="1"/>
          </p:cNvSpPr>
          <p:nvPr>
            <p:ph type="sldNum" sz="quarter" idx="12"/>
          </p:nvPr>
        </p:nvSpPr>
        <p:spPr/>
        <p:txBody>
          <a:bodyPr/>
          <a:lstStyle/>
          <a:p>
            <a:fld id="{67AE1BE7-8A36-40E3-A068-EE3205DC9795}" type="slidenum">
              <a:rPr lang="en-US" smtClean="0"/>
              <a:t>14</a:t>
            </a:fld>
            <a:endParaRPr lang="en-US"/>
          </a:p>
        </p:txBody>
      </p:sp>
      <p:graphicFrame>
        <p:nvGraphicFramePr>
          <p:cNvPr id="7" name="Tabel 6">
            <a:extLst>
              <a:ext uri="{FF2B5EF4-FFF2-40B4-BE49-F238E27FC236}">
                <a16:creationId xmlns:a16="http://schemas.microsoft.com/office/drawing/2014/main" id="{6CED6723-F34B-CD8D-481A-AAC943A4945B}"/>
              </a:ext>
            </a:extLst>
          </p:cNvPr>
          <p:cNvGraphicFramePr>
            <a:graphicFrameLocks noGrp="1"/>
          </p:cNvGraphicFramePr>
          <p:nvPr>
            <p:extLst>
              <p:ext uri="{D42A27DB-BD31-4B8C-83A1-F6EECF244321}">
                <p14:modId xmlns:p14="http://schemas.microsoft.com/office/powerpoint/2010/main" val="3383014030"/>
              </p:ext>
            </p:extLst>
          </p:nvPr>
        </p:nvGraphicFramePr>
        <p:xfrm>
          <a:off x="760228" y="754913"/>
          <a:ext cx="10909005" cy="5991449"/>
        </p:xfrm>
        <a:graphic>
          <a:graphicData uri="http://schemas.openxmlformats.org/drawingml/2006/table">
            <a:tbl>
              <a:tblPr firstRow="1" firstCol="1" lastRow="1" lastCol="1" bandRow="1" bandCol="1">
                <a:tableStyleId>{5C22544A-7EE6-4342-B048-85BDC9FD1C3A}</a:tableStyleId>
              </a:tblPr>
              <a:tblGrid>
                <a:gridCol w="3636335">
                  <a:extLst>
                    <a:ext uri="{9D8B030D-6E8A-4147-A177-3AD203B41FA5}">
                      <a16:colId xmlns:a16="http://schemas.microsoft.com/office/drawing/2014/main" val="1294073195"/>
                    </a:ext>
                  </a:extLst>
                </a:gridCol>
                <a:gridCol w="3636335">
                  <a:extLst>
                    <a:ext uri="{9D8B030D-6E8A-4147-A177-3AD203B41FA5}">
                      <a16:colId xmlns:a16="http://schemas.microsoft.com/office/drawing/2014/main" val="1247242899"/>
                    </a:ext>
                  </a:extLst>
                </a:gridCol>
                <a:gridCol w="3636335">
                  <a:extLst>
                    <a:ext uri="{9D8B030D-6E8A-4147-A177-3AD203B41FA5}">
                      <a16:colId xmlns:a16="http://schemas.microsoft.com/office/drawing/2014/main" val="4166298057"/>
                    </a:ext>
                  </a:extLst>
                </a:gridCol>
              </a:tblGrid>
              <a:tr h="364533">
                <a:tc>
                  <a:txBody>
                    <a:bodyPr/>
                    <a:lstStyle/>
                    <a:p>
                      <a:pPr marL="0" marR="0" algn="ctr">
                        <a:lnSpc>
                          <a:spcPct val="115000"/>
                        </a:lnSpc>
                        <a:spcBef>
                          <a:spcPts val="0"/>
                        </a:spcBef>
                        <a:spcAft>
                          <a:spcPts val="0"/>
                        </a:spcAft>
                      </a:pPr>
                      <a:r>
                        <a:rPr lang="en-GB" sz="2200" dirty="0">
                          <a:effectLst/>
                        </a:rPr>
                        <a:t>Hypothesis</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GB" sz="2200">
                          <a:effectLst/>
                        </a:rPr>
                        <a:t>Test</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GB" sz="2200">
                          <a:effectLst/>
                        </a:rPr>
                        <a:t>Result</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14068988"/>
                  </a:ext>
                </a:extLst>
              </a:tr>
              <a:tr h="751769">
                <a:tc>
                  <a:txBody>
                    <a:bodyPr/>
                    <a:lstStyle/>
                    <a:p>
                      <a:pPr marL="0" marR="0" algn="l">
                        <a:lnSpc>
                          <a:spcPct val="115000"/>
                        </a:lnSpc>
                        <a:spcBef>
                          <a:spcPts val="0"/>
                        </a:spcBef>
                        <a:spcAft>
                          <a:spcPts val="0"/>
                        </a:spcAft>
                      </a:pPr>
                      <a:r>
                        <a:rPr lang="en-GB" sz="2200" dirty="0">
                          <a:effectLst/>
                        </a:rPr>
                        <a:t>H1(a): </a:t>
                      </a:r>
                      <a:r>
                        <a:rPr lang="en-GB" sz="2200" dirty="0" err="1">
                          <a:effectLst/>
                        </a:rPr>
                        <a:t>LocEnStrateg</a:t>
                      </a:r>
                      <a:r>
                        <a:rPr lang="en-GB" sz="2200" dirty="0">
                          <a:effectLst/>
                        </a:rPr>
                        <a:t> </a:t>
                      </a:r>
                      <a:r>
                        <a:rPr lang="en-US" sz="2200" dirty="0">
                          <a:effectLst/>
                          <a:sym typeface="Wingdings" panose="05000000000000000000" pitchFamily="2" charset="2"/>
                        </a:rPr>
                        <a:t></a:t>
                      </a:r>
                      <a:r>
                        <a:rPr lang="en-US" sz="2200" dirty="0">
                          <a:effectLst/>
                        </a:rPr>
                        <a:t> </a:t>
                      </a:r>
                      <a:r>
                        <a:rPr lang="en-US" sz="2200" dirty="0" err="1">
                          <a:effectLst/>
                        </a:rPr>
                        <a:t>HeatPumps</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b=0.107, p&lt;0.05</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Confirmed </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27827396"/>
                  </a:ext>
                </a:extLst>
              </a:tr>
              <a:tr h="751769">
                <a:tc>
                  <a:txBody>
                    <a:bodyPr/>
                    <a:lstStyle/>
                    <a:p>
                      <a:pPr marL="0" marR="0" algn="l">
                        <a:lnSpc>
                          <a:spcPct val="115000"/>
                        </a:lnSpc>
                        <a:spcBef>
                          <a:spcPts val="0"/>
                        </a:spcBef>
                        <a:spcAft>
                          <a:spcPts val="0"/>
                        </a:spcAft>
                      </a:pPr>
                      <a:r>
                        <a:rPr lang="en-GB" sz="2200" dirty="0">
                          <a:effectLst/>
                        </a:rPr>
                        <a:t>H1(b): </a:t>
                      </a:r>
                      <a:r>
                        <a:rPr lang="en-GB" sz="2200" dirty="0" err="1">
                          <a:effectLst/>
                        </a:rPr>
                        <a:t>EnCommunit</a:t>
                      </a:r>
                      <a:r>
                        <a:rPr lang="en-GB" sz="2200" dirty="0">
                          <a:effectLst/>
                        </a:rPr>
                        <a:t> </a:t>
                      </a:r>
                      <a:r>
                        <a:rPr lang="en-US" sz="2200" dirty="0">
                          <a:effectLst/>
                          <a:sym typeface="Wingdings" panose="05000000000000000000" pitchFamily="2" charset="2"/>
                        </a:rPr>
                        <a:t></a:t>
                      </a:r>
                      <a:r>
                        <a:rPr lang="en-US" sz="2200" dirty="0">
                          <a:effectLst/>
                        </a:rPr>
                        <a:t> </a:t>
                      </a:r>
                      <a:r>
                        <a:rPr lang="en-US" sz="2200" dirty="0" err="1">
                          <a:effectLst/>
                        </a:rPr>
                        <a:t>HeatPumps</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dirty="0">
                          <a:effectLst/>
                        </a:rPr>
                        <a:t>b=0.136, p&lt;0.001</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Confirmed </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61843496"/>
                  </a:ext>
                </a:extLst>
              </a:tr>
              <a:tr h="364533">
                <a:tc>
                  <a:txBody>
                    <a:bodyPr/>
                    <a:lstStyle/>
                    <a:p>
                      <a:pPr marL="0" marR="0" algn="just">
                        <a:lnSpc>
                          <a:spcPct val="115000"/>
                        </a:lnSpc>
                        <a:spcBef>
                          <a:spcPts val="0"/>
                        </a:spcBef>
                        <a:spcAft>
                          <a:spcPts val="0"/>
                        </a:spcAft>
                      </a:pPr>
                      <a:r>
                        <a:rPr lang="en-GB" sz="2200">
                          <a:effectLst/>
                        </a:rPr>
                        <a:t>H2: MixFund </a:t>
                      </a:r>
                      <a:r>
                        <a:rPr lang="en-US" sz="2200">
                          <a:effectLst/>
                          <a:sym typeface="Wingdings" panose="05000000000000000000" pitchFamily="2" charset="2"/>
                        </a:rPr>
                        <a:t></a:t>
                      </a:r>
                      <a:r>
                        <a:rPr lang="en-US" sz="2200">
                          <a:effectLst/>
                        </a:rPr>
                        <a:t> HeatPumps</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b=0.230, p&lt;0.001</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Confirmed </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24847746"/>
                  </a:ext>
                </a:extLst>
              </a:tr>
              <a:tr h="751769">
                <a:tc>
                  <a:txBody>
                    <a:bodyPr/>
                    <a:lstStyle/>
                    <a:p>
                      <a:pPr marL="0" marR="0" algn="l">
                        <a:lnSpc>
                          <a:spcPct val="115000"/>
                        </a:lnSpc>
                        <a:spcBef>
                          <a:spcPts val="0"/>
                        </a:spcBef>
                        <a:spcAft>
                          <a:spcPts val="0"/>
                        </a:spcAft>
                      </a:pPr>
                      <a:r>
                        <a:rPr lang="en-GB" sz="2200" dirty="0">
                          <a:effectLst/>
                        </a:rPr>
                        <a:t>H3(a): </a:t>
                      </a:r>
                      <a:r>
                        <a:rPr lang="en-GB" sz="2200" dirty="0" err="1">
                          <a:effectLst/>
                        </a:rPr>
                        <a:t>FiscIncent</a:t>
                      </a:r>
                      <a:r>
                        <a:rPr lang="en-GB" sz="2200" dirty="0">
                          <a:effectLst/>
                        </a:rPr>
                        <a:t> </a:t>
                      </a:r>
                      <a:r>
                        <a:rPr lang="en-US" sz="2200" dirty="0">
                          <a:effectLst/>
                          <a:sym typeface="Wingdings" panose="05000000000000000000" pitchFamily="2" charset="2"/>
                        </a:rPr>
                        <a:t></a:t>
                      </a:r>
                      <a:r>
                        <a:rPr lang="en-US" sz="2200" dirty="0">
                          <a:effectLst/>
                        </a:rPr>
                        <a:t> </a:t>
                      </a:r>
                      <a:r>
                        <a:rPr lang="en-US" sz="2200" dirty="0" err="1">
                          <a:effectLst/>
                        </a:rPr>
                        <a:t>HeatPumps</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b=0.018, p&gt;0.05</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Not supported</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52616175"/>
                  </a:ext>
                </a:extLst>
              </a:tr>
              <a:tr h="751769">
                <a:tc>
                  <a:txBody>
                    <a:bodyPr/>
                    <a:lstStyle/>
                    <a:p>
                      <a:pPr marL="0" marR="0" algn="l">
                        <a:lnSpc>
                          <a:spcPct val="115000"/>
                        </a:lnSpc>
                        <a:spcBef>
                          <a:spcPts val="0"/>
                        </a:spcBef>
                        <a:spcAft>
                          <a:spcPts val="0"/>
                        </a:spcAft>
                      </a:pPr>
                      <a:r>
                        <a:rPr lang="en-GB" sz="2200" dirty="0">
                          <a:effectLst/>
                        </a:rPr>
                        <a:t>H3(b): </a:t>
                      </a:r>
                      <a:r>
                        <a:rPr lang="en-GB" sz="2200" dirty="0" err="1">
                          <a:effectLst/>
                        </a:rPr>
                        <a:t>PoorFiscIncent</a:t>
                      </a:r>
                      <a:r>
                        <a:rPr lang="en-GB" sz="2200" dirty="0">
                          <a:effectLst/>
                        </a:rPr>
                        <a:t> </a:t>
                      </a:r>
                      <a:r>
                        <a:rPr lang="en-US" sz="2200" dirty="0">
                          <a:effectLst/>
                          <a:sym typeface="Wingdings" panose="05000000000000000000" pitchFamily="2" charset="2"/>
                        </a:rPr>
                        <a:t></a:t>
                      </a:r>
                      <a:r>
                        <a:rPr lang="en-US" sz="2200" dirty="0">
                          <a:effectLst/>
                        </a:rPr>
                        <a:t> </a:t>
                      </a:r>
                      <a:r>
                        <a:rPr lang="en-US" sz="2200" dirty="0" err="1">
                          <a:effectLst/>
                        </a:rPr>
                        <a:t>HeatPumps</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b=0.164, p&lt;0.01</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Confirmed </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59151858"/>
                  </a:ext>
                </a:extLst>
              </a:tr>
              <a:tr h="751769">
                <a:tc>
                  <a:txBody>
                    <a:bodyPr/>
                    <a:lstStyle/>
                    <a:p>
                      <a:pPr marL="0" marR="0" algn="l">
                        <a:lnSpc>
                          <a:spcPct val="115000"/>
                        </a:lnSpc>
                        <a:spcBef>
                          <a:spcPts val="0"/>
                        </a:spcBef>
                        <a:spcAft>
                          <a:spcPts val="0"/>
                        </a:spcAft>
                      </a:pPr>
                      <a:r>
                        <a:rPr lang="en-GB" sz="2200" dirty="0">
                          <a:effectLst/>
                        </a:rPr>
                        <a:t>H4: </a:t>
                      </a:r>
                      <a:r>
                        <a:rPr lang="en-GB" sz="2200" dirty="0" err="1">
                          <a:effectLst/>
                        </a:rPr>
                        <a:t>TrainOpport</a:t>
                      </a:r>
                      <a:r>
                        <a:rPr lang="en-GB" sz="2200" dirty="0">
                          <a:effectLst/>
                        </a:rPr>
                        <a:t> </a:t>
                      </a:r>
                      <a:r>
                        <a:rPr lang="en-US" sz="2200" dirty="0">
                          <a:effectLst/>
                          <a:sym typeface="Wingdings" panose="05000000000000000000" pitchFamily="2" charset="2"/>
                        </a:rPr>
                        <a:t></a:t>
                      </a:r>
                      <a:r>
                        <a:rPr lang="en-US" sz="2200" dirty="0">
                          <a:effectLst/>
                        </a:rPr>
                        <a:t> </a:t>
                      </a:r>
                      <a:r>
                        <a:rPr lang="en-US" sz="2200" dirty="0" err="1">
                          <a:effectLst/>
                        </a:rPr>
                        <a:t>HeatPumps</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dirty="0">
                          <a:effectLst/>
                        </a:rPr>
                        <a:t>b=0.101, p&gt;0.05</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Not supported </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9130593"/>
                  </a:ext>
                </a:extLst>
              </a:tr>
              <a:tr h="751769">
                <a:tc>
                  <a:txBody>
                    <a:bodyPr/>
                    <a:lstStyle/>
                    <a:p>
                      <a:pPr marL="0" marR="0" algn="l">
                        <a:lnSpc>
                          <a:spcPct val="115000"/>
                        </a:lnSpc>
                        <a:spcBef>
                          <a:spcPts val="0"/>
                        </a:spcBef>
                        <a:spcAft>
                          <a:spcPts val="0"/>
                        </a:spcAft>
                      </a:pPr>
                      <a:r>
                        <a:rPr lang="en-GB" sz="2200" dirty="0">
                          <a:effectLst/>
                        </a:rPr>
                        <a:t>H5: </a:t>
                      </a:r>
                      <a:r>
                        <a:rPr lang="en-GB" sz="2200" dirty="0" err="1">
                          <a:effectLst/>
                        </a:rPr>
                        <a:t>PoorEnInfo</a:t>
                      </a:r>
                      <a:r>
                        <a:rPr lang="en-GB" sz="2200" dirty="0">
                          <a:effectLst/>
                        </a:rPr>
                        <a:t> &amp; </a:t>
                      </a:r>
                      <a:r>
                        <a:rPr lang="en-GB" sz="2200" dirty="0" err="1">
                          <a:effectLst/>
                        </a:rPr>
                        <a:t>PoorExpert</a:t>
                      </a:r>
                      <a:r>
                        <a:rPr lang="en-GB" sz="2200" dirty="0">
                          <a:effectLst/>
                        </a:rPr>
                        <a:t> </a:t>
                      </a:r>
                      <a:r>
                        <a:rPr lang="en-US" sz="2200" dirty="0">
                          <a:effectLst/>
                          <a:sym typeface="Wingdings" panose="05000000000000000000" pitchFamily="2" charset="2"/>
                        </a:rPr>
                        <a:t></a:t>
                      </a:r>
                      <a:r>
                        <a:rPr lang="en-US" sz="2200" dirty="0">
                          <a:effectLst/>
                        </a:rPr>
                        <a:t> </a:t>
                      </a:r>
                      <a:r>
                        <a:rPr lang="en-US" sz="2200" dirty="0" err="1">
                          <a:effectLst/>
                        </a:rPr>
                        <a:t>HeatPumps</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38100">
                        <a:lnSpc>
                          <a:spcPct val="115000"/>
                        </a:lnSpc>
                        <a:spcBef>
                          <a:spcPts val="0"/>
                        </a:spcBef>
                        <a:spcAft>
                          <a:spcPts val="0"/>
                        </a:spcAft>
                      </a:pPr>
                      <a:r>
                        <a:rPr lang="en-GB" sz="2200" dirty="0">
                          <a:effectLst/>
                        </a:rPr>
                        <a:t>b=0.148, p&lt;0.01</a:t>
                      </a:r>
                      <a:endParaRPr lang="ro-RO" sz="2200" dirty="0">
                        <a:effectLst/>
                      </a:endParaRPr>
                    </a:p>
                    <a:p>
                      <a:pPr marL="0" marR="0" algn="just">
                        <a:lnSpc>
                          <a:spcPct val="115000"/>
                        </a:lnSpc>
                        <a:spcBef>
                          <a:spcPts val="0"/>
                        </a:spcBef>
                        <a:spcAft>
                          <a:spcPts val="0"/>
                        </a:spcAft>
                      </a:pPr>
                      <a:r>
                        <a:rPr lang="en-GB" sz="2200" dirty="0">
                          <a:effectLst/>
                        </a:rPr>
                        <a:t>b=0.011, p&gt;0.05</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a:effectLst/>
                        </a:rPr>
                        <a:t>Partially confirmed </a:t>
                      </a:r>
                      <a:endParaRPr lang="ro-RO" sz="2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74172252"/>
                  </a:ext>
                </a:extLst>
              </a:tr>
              <a:tr h="751769">
                <a:tc>
                  <a:txBody>
                    <a:bodyPr/>
                    <a:lstStyle/>
                    <a:p>
                      <a:pPr marL="0" marR="0" algn="l">
                        <a:lnSpc>
                          <a:spcPct val="115000"/>
                        </a:lnSpc>
                        <a:spcBef>
                          <a:spcPts val="0"/>
                        </a:spcBef>
                        <a:spcAft>
                          <a:spcPts val="0"/>
                        </a:spcAft>
                      </a:pPr>
                      <a:r>
                        <a:rPr lang="en-GB" sz="2200" dirty="0">
                          <a:effectLst/>
                        </a:rPr>
                        <a:t>H6: Bureaucracy &amp; </a:t>
                      </a:r>
                      <a:r>
                        <a:rPr lang="en-GB" sz="2200" dirty="0" err="1">
                          <a:effectLst/>
                        </a:rPr>
                        <a:t>PoorInfrastr</a:t>
                      </a:r>
                      <a:r>
                        <a:rPr lang="en-GB" sz="2200" dirty="0">
                          <a:effectLst/>
                        </a:rPr>
                        <a:t> </a:t>
                      </a:r>
                      <a:r>
                        <a:rPr lang="en-US" sz="2200" dirty="0">
                          <a:effectLst/>
                          <a:sym typeface="Wingdings" panose="05000000000000000000" pitchFamily="2" charset="2"/>
                        </a:rPr>
                        <a:t></a:t>
                      </a:r>
                      <a:r>
                        <a:rPr lang="en-US" sz="2200" dirty="0">
                          <a:effectLst/>
                        </a:rPr>
                        <a:t> </a:t>
                      </a:r>
                      <a:r>
                        <a:rPr lang="en-US" sz="2200" dirty="0" err="1">
                          <a:effectLst/>
                        </a:rPr>
                        <a:t>HeatPumps</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38100">
                        <a:lnSpc>
                          <a:spcPct val="115000"/>
                        </a:lnSpc>
                        <a:spcBef>
                          <a:spcPts val="0"/>
                        </a:spcBef>
                        <a:spcAft>
                          <a:spcPts val="0"/>
                        </a:spcAft>
                      </a:pPr>
                      <a:r>
                        <a:rPr lang="en-GB" sz="2200" dirty="0">
                          <a:effectLst/>
                        </a:rPr>
                        <a:t>b=0.104, p&lt;0.05</a:t>
                      </a:r>
                      <a:endParaRPr lang="ro-RO" sz="2200" dirty="0">
                        <a:effectLst/>
                      </a:endParaRPr>
                    </a:p>
                    <a:p>
                      <a:pPr marL="0" marR="0" algn="just">
                        <a:lnSpc>
                          <a:spcPct val="115000"/>
                        </a:lnSpc>
                        <a:spcBef>
                          <a:spcPts val="0"/>
                        </a:spcBef>
                        <a:spcAft>
                          <a:spcPts val="0"/>
                        </a:spcAft>
                      </a:pPr>
                      <a:r>
                        <a:rPr lang="en-GB" sz="2200" dirty="0">
                          <a:effectLst/>
                        </a:rPr>
                        <a:t>b=0.038, p&gt;0.05</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GB" sz="2200" dirty="0">
                          <a:effectLst/>
                        </a:rPr>
                        <a:t>Partially confirmed </a:t>
                      </a:r>
                      <a:endParaRPr lang="ro-R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7659613"/>
                  </a:ext>
                </a:extLst>
              </a:tr>
            </a:tbl>
          </a:graphicData>
        </a:graphic>
      </p:graphicFrame>
    </p:spTree>
    <p:extLst>
      <p:ext uri="{BB962C8B-B14F-4D97-AF65-F5344CB8AC3E}">
        <p14:creationId xmlns:p14="http://schemas.microsoft.com/office/powerpoint/2010/main" val="3406302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FAC80C94-6DD6-D6AE-21AB-77F7368C043A}"/>
              </a:ext>
            </a:extLst>
          </p:cNvPr>
          <p:cNvSpPr>
            <a:spLocks noGrp="1"/>
          </p:cNvSpPr>
          <p:nvPr>
            <p:ph type="title"/>
          </p:nvPr>
        </p:nvSpPr>
        <p:spPr/>
        <p:txBody>
          <a:bodyPr/>
          <a:lstStyle/>
          <a:p>
            <a:r>
              <a:rPr lang="en-US" dirty="0"/>
              <a:t>Conclusion </a:t>
            </a:r>
            <a:endParaRPr lang="ro-RO" dirty="0"/>
          </a:p>
        </p:txBody>
      </p:sp>
      <p:sp>
        <p:nvSpPr>
          <p:cNvPr id="3" name="Substituent conținut 2">
            <a:extLst>
              <a:ext uri="{FF2B5EF4-FFF2-40B4-BE49-F238E27FC236}">
                <a16:creationId xmlns:a16="http://schemas.microsoft.com/office/drawing/2014/main" id="{97FA6770-9C3B-87C3-8F9F-F06ACED9CFA4}"/>
              </a:ext>
            </a:extLst>
          </p:cNvPr>
          <p:cNvSpPr>
            <a:spLocks noGrp="1"/>
          </p:cNvSpPr>
          <p:nvPr>
            <p:ph idx="1"/>
          </p:nvPr>
        </p:nvSpPr>
        <p:spPr/>
        <p:txBody>
          <a:bodyPr>
            <a:normAutofit/>
          </a:bodyPr>
          <a:lstStyle/>
          <a:p>
            <a:r>
              <a:rPr lang="en-GB" sz="2400" dirty="0" err="1">
                <a:effectLst/>
                <a:latin typeface="Cambria" panose="02040503050406030204" pitchFamily="18" charset="0"/>
                <a:ea typeface="Calibri" panose="020F0502020204030204" pitchFamily="34" charset="0"/>
                <a:cs typeface="Times New Roman" panose="02020603050405020304" pitchFamily="18" charset="0"/>
              </a:rPr>
              <a:t>i</a:t>
            </a:r>
            <a:r>
              <a:rPr lang="en-GB" sz="2400" dirty="0">
                <a:effectLst/>
                <a:latin typeface="Cambria" panose="02040503050406030204" pitchFamily="18" charset="0"/>
                <a:ea typeface="Calibri" panose="020F0502020204030204" pitchFamily="34" charset="0"/>
                <a:cs typeface="Times New Roman" panose="02020603050405020304" pitchFamily="18" charset="0"/>
              </a:rPr>
              <a:t>) various funding opportunities as well as fiscal incentives exist – fiscal incentives act rather like a hygiene factor: they do not necessarily represent a driver, but their absence does represent an obstacle; </a:t>
            </a:r>
          </a:p>
          <a:p>
            <a:r>
              <a:rPr lang="en-GB" sz="2400" dirty="0">
                <a:effectLst/>
                <a:latin typeface="Cambria" panose="02040503050406030204" pitchFamily="18" charset="0"/>
                <a:ea typeface="Calibri" panose="020F0502020204030204" pitchFamily="34" charset="0"/>
                <a:cs typeface="Times New Roman" panose="02020603050405020304" pitchFamily="18" charset="0"/>
              </a:rPr>
              <a:t>ii) bureaucracy </a:t>
            </a:r>
            <a:r>
              <a:rPr lang="en-GB" sz="2400" dirty="0">
                <a:latin typeface="Cambria" panose="02040503050406030204" pitchFamily="18" charset="0"/>
                <a:ea typeface="Calibri" panose="020F0502020204030204" pitchFamily="34" charset="0"/>
                <a:cs typeface="Times New Roman" panose="02020603050405020304" pitchFamily="18" charset="0"/>
              </a:rPr>
              <a:t>has to be</a:t>
            </a:r>
            <a:r>
              <a:rPr lang="en-GB" sz="2400" dirty="0">
                <a:effectLst/>
                <a:latin typeface="Cambria" panose="02040503050406030204" pitchFamily="18" charset="0"/>
                <a:ea typeface="Calibri" panose="020F0502020204030204" pitchFamily="34" charset="0"/>
                <a:cs typeface="Times New Roman" panose="02020603050405020304" pitchFamily="18" charset="0"/>
              </a:rPr>
              <a:t> simplified; </a:t>
            </a:r>
          </a:p>
          <a:p>
            <a:r>
              <a:rPr lang="en-GB" sz="2400" dirty="0">
                <a:effectLst/>
                <a:latin typeface="Cambria" panose="02040503050406030204" pitchFamily="18" charset="0"/>
                <a:ea typeface="Calibri" panose="020F0502020204030204" pitchFamily="34" charset="0"/>
                <a:cs typeface="Times New Roman" panose="02020603050405020304" pitchFamily="18" charset="0"/>
              </a:rPr>
              <a:t>iii) more information and awareness raising campaigns related to adoption of green solutions for energy production, particularly heat pumps system, should be launched and mediatized in the public space; </a:t>
            </a:r>
          </a:p>
          <a:p>
            <a:r>
              <a:rPr lang="en-GB" sz="2400" dirty="0">
                <a:effectLst/>
                <a:latin typeface="Cambria" panose="02040503050406030204" pitchFamily="18" charset="0"/>
                <a:ea typeface="Calibri" panose="020F0502020204030204" pitchFamily="34" charset="0"/>
                <a:cs typeface="Times New Roman" panose="02020603050405020304" pitchFamily="18" charset="0"/>
              </a:rPr>
              <a:t>iv) authorities develop and implement medium and long term strategies at local, regional and national level, based on which consumers can establish their own strategies for adopting a greener behaviour in the energy sector.</a:t>
            </a:r>
            <a:endParaRPr lang="ro-RO"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ro-RO" dirty="0"/>
          </a:p>
        </p:txBody>
      </p:sp>
      <p:sp>
        <p:nvSpPr>
          <p:cNvPr id="4" name="Substituent subsol 3">
            <a:extLst>
              <a:ext uri="{FF2B5EF4-FFF2-40B4-BE49-F238E27FC236}">
                <a16:creationId xmlns:a16="http://schemas.microsoft.com/office/drawing/2014/main" id="{BB7BD832-BFCC-B8B3-4752-778A933AAC9F}"/>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5C939173-AA16-3277-D15B-367BB769365C}"/>
              </a:ext>
            </a:extLst>
          </p:cNvPr>
          <p:cNvSpPr>
            <a:spLocks noGrp="1"/>
          </p:cNvSpPr>
          <p:nvPr>
            <p:ph type="sldNum" sz="quarter" idx="12"/>
          </p:nvPr>
        </p:nvSpPr>
        <p:spPr/>
        <p:txBody>
          <a:bodyPr/>
          <a:lstStyle/>
          <a:p>
            <a:fld id="{67AE1BE7-8A36-40E3-A068-EE3205DC9795}" type="slidenum">
              <a:rPr lang="en-US" smtClean="0"/>
              <a:t>15</a:t>
            </a:fld>
            <a:endParaRPr lang="en-US"/>
          </a:p>
        </p:txBody>
      </p:sp>
    </p:spTree>
    <p:extLst>
      <p:ext uri="{BB962C8B-B14F-4D97-AF65-F5344CB8AC3E}">
        <p14:creationId xmlns:p14="http://schemas.microsoft.com/office/powerpoint/2010/main" val="1504971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4702D1D-7E07-15C1-4B6C-FEBDEF01F235}"/>
              </a:ext>
            </a:extLst>
          </p:cNvPr>
          <p:cNvSpPr>
            <a:spLocks noGrp="1"/>
          </p:cNvSpPr>
          <p:nvPr>
            <p:ph type="title"/>
          </p:nvPr>
        </p:nvSpPr>
        <p:spPr/>
        <p:txBody>
          <a:bodyPr/>
          <a:lstStyle/>
          <a:p>
            <a:r>
              <a:rPr lang="en-US" dirty="0"/>
              <a:t>Context </a:t>
            </a:r>
            <a:endParaRPr lang="ro-RO" dirty="0"/>
          </a:p>
        </p:txBody>
      </p:sp>
      <p:sp>
        <p:nvSpPr>
          <p:cNvPr id="3" name="Substituent conținut 2">
            <a:extLst>
              <a:ext uri="{FF2B5EF4-FFF2-40B4-BE49-F238E27FC236}">
                <a16:creationId xmlns:a16="http://schemas.microsoft.com/office/drawing/2014/main" id="{BCE794BF-37F7-043D-3658-1D7B0EA4906B}"/>
              </a:ext>
            </a:extLst>
          </p:cNvPr>
          <p:cNvSpPr>
            <a:spLocks noGrp="1"/>
          </p:cNvSpPr>
          <p:nvPr>
            <p:ph idx="1"/>
          </p:nvPr>
        </p:nvSpPr>
        <p:spPr>
          <a:xfrm>
            <a:off x="1097280" y="1845734"/>
            <a:ext cx="5276939" cy="4023360"/>
          </a:xfrm>
        </p:spPr>
        <p:txBody>
          <a:bodyPr>
            <a:normAutofit/>
          </a:bodyPr>
          <a:lstStyle/>
          <a:p>
            <a:r>
              <a:rPr lang="en-GB" sz="2600" b="1" dirty="0">
                <a:effectLst/>
                <a:latin typeface="Cambria" panose="02040503050406030204" pitchFamily="18" charset="0"/>
                <a:ea typeface="Calibri" panose="020F0502020204030204" pitchFamily="34" charset="0"/>
                <a:cs typeface="Times New Roman" panose="02020603050405020304" pitchFamily="18" charset="0"/>
              </a:rPr>
              <a:t>Literature development </a:t>
            </a:r>
          </a:p>
          <a:p>
            <a:r>
              <a:rPr lang="en-GB" sz="2600" dirty="0">
                <a:effectLst/>
                <a:latin typeface="Cambria" panose="02040503050406030204" pitchFamily="18" charset="0"/>
                <a:ea typeface="Calibri" panose="020F0502020204030204" pitchFamily="34" charset="0"/>
                <a:cs typeface="Times New Roman" panose="02020603050405020304" pitchFamily="18" charset="0"/>
              </a:rPr>
              <a:t>increasing interest in modern solutions for energy performance improvement in residential sector: </a:t>
            </a:r>
          </a:p>
          <a:p>
            <a:r>
              <a:rPr lang="en-GB" sz="2600" dirty="0">
                <a:effectLst/>
                <a:latin typeface="Cambria" panose="02040503050406030204" pitchFamily="18" charset="0"/>
                <a:ea typeface="Calibri" panose="020F0502020204030204" pitchFamily="34" charset="0"/>
                <a:cs typeface="Times New Roman" panose="02020603050405020304" pitchFamily="18" charset="0"/>
              </a:rPr>
              <a:t>- </a:t>
            </a:r>
            <a:r>
              <a:rPr lang="en-GB" sz="1800" dirty="0">
                <a:effectLst/>
                <a:latin typeface="Cambria" panose="02040503050406030204" pitchFamily="18" charset="0"/>
                <a:ea typeface="Calibri" panose="020F0502020204030204" pitchFamily="34" charset="0"/>
                <a:cs typeface="Times New Roman" panose="02020603050405020304" pitchFamily="18" charset="0"/>
              </a:rPr>
              <a:t>heat pumps technology</a:t>
            </a:r>
          </a:p>
          <a:p>
            <a:r>
              <a:rPr lang="en-GB" sz="1800" dirty="0">
                <a:latin typeface="Cambria" panose="02040503050406030204" pitchFamily="18" charset="0"/>
                <a:ea typeface="Calibri" panose="020F0502020204030204" pitchFamily="34" charset="0"/>
                <a:cs typeface="Times New Roman" panose="02020603050405020304" pitchFamily="18" charset="0"/>
              </a:rPr>
              <a:t>- </a:t>
            </a:r>
            <a:r>
              <a:rPr lang="en-GB" sz="1800" dirty="0">
                <a:effectLst/>
                <a:latin typeface="Cambria" panose="02040503050406030204" pitchFamily="18" charset="0"/>
                <a:ea typeface="Calibri" panose="020F0502020204030204" pitchFamily="34" charset="0"/>
                <a:cs typeface="Times New Roman" panose="02020603050405020304" pitchFamily="18" charset="0"/>
              </a:rPr>
              <a:t>thermal energy storage</a:t>
            </a:r>
          </a:p>
          <a:p>
            <a:r>
              <a:rPr lang="en-GB" sz="1800" dirty="0">
                <a:latin typeface="Cambria" panose="02040503050406030204" pitchFamily="18" charset="0"/>
                <a:ea typeface="Calibri" panose="020F0502020204030204" pitchFamily="34" charset="0"/>
                <a:cs typeface="Times New Roman" panose="02020603050405020304" pitchFamily="18" charset="0"/>
              </a:rPr>
              <a:t>- </a:t>
            </a:r>
            <a:r>
              <a:rPr lang="en-GB" sz="1800" dirty="0">
                <a:effectLst/>
                <a:latin typeface="Cambria" panose="02040503050406030204" pitchFamily="18" charset="0"/>
                <a:ea typeface="Calibri" panose="020F0502020204030204" pitchFamily="34" charset="0"/>
                <a:cs typeface="Times New Roman" panose="02020603050405020304" pitchFamily="18" charset="0"/>
              </a:rPr>
              <a:t>smart control systems</a:t>
            </a:r>
            <a:endParaRPr lang="en-GB" sz="2600" dirty="0">
              <a:effectLst/>
              <a:latin typeface="Cambria" panose="02040503050406030204" pitchFamily="18" charset="0"/>
              <a:ea typeface="Calibri" panose="020F0502020204030204" pitchFamily="34" charset="0"/>
              <a:cs typeface="Times New Roman" panose="02020603050405020304" pitchFamily="18" charset="0"/>
            </a:endParaRPr>
          </a:p>
        </p:txBody>
      </p:sp>
      <p:sp>
        <p:nvSpPr>
          <p:cNvPr id="4" name="Substituent subsol 3">
            <a:extLst>
              <a:ext uri="{FF2B5EF4-FFF2-40B4-BE49-F238E27FC236}">
                <a16:creationId xmlns:a16="http://schemas.microsoft.com/office/drawing/2014/main" id="{7C5DCFEE-2A06-C156-0625-7B65A7586A5D}"/>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732E7FED-4757-EFDB-7D28-66DE9233B8B9}"/>
              </a:ext>
            </a:extLst>
          </p:cNvPr>
          <p:cNvSpPr>
            <a:spLocks noGrp="1"/>
          </p:cNvSpPr>
          <p:nvPr>
            <p:ph type="sldNum" sz="quarter" idx="12"/>
          </p:nvPr>
        </p:nvSpPr>
        <p:spPr/>
        <p:txBody>
          <a:bodyPr/>
          <a:lstStyle/>
          <a:p>
            <a:fld id="{67AE1BE7-8A36-40E3-A068-EE3205DC9795}" type="slidenum">
              <a:rPr lang="en-US" smtClean="0"/>
              <a:t>2</a:t>
            </a:fld>
            <a:endParaRPr lang="en-US"/>
          </a:p>
        </p:txBody>
      </p:sp>
      <p:sp>
        <p:nvSpPr>
          <p:cNvPr id="7" name="Substituent conținut 2">
            <a:extLst>
              <a:ext uri="{FF2B5EF4-FFF2-40B4-BE49-F238E27FC236}">
                <a16:creationId xmlns:a16="http://schemas.microsoft.com/office/drawing/2014/main" id="{74A3C7C1-EBCE-BE1A-5BB3-4D7628EBB7C4}"/>
              </a:ext>
            </a:extLst>
          </p:cNvPr>
          <p:cNvSpPr txBox="1">
            <a:spLocks/>
          </p:cNvSpPr>
          <p:nvPr/>
        </p:nvSpPr>
        <p:spPr>
          <a:xfrm>
            <a:off x="6469911" y="1801432"/>
            <a:ext cx="5082007"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sz="2600" b="1" dirty="0">
                <a:latin typeface="Cambria" panose="02040503050406030204" pitchFamily="18" charset="0"/>
                <a:ea typeface="Calibri" panose="020F0502020204030204" pitchFamily="34" charset="0"/>
                <a:cs typeface="Times New Roman" panose="02020603050405020304" pitchFamily="18" charset="0"/>
              </a:rPr>
              <a:t>Implementation practices</a:t>
            </a:r>
          </a:p>
          <a:p>
            <a:r>
              <a:rPr lang="en-GB" sz="2600" dirty="0">
                <a:latin typeface="Cambria" panose="02040503050406030204" pitchFamily="18" charset="0"/>
                <a:ea typeface="Calibri" panose="020F0502020204030204" pitchFamily="34" charset="0"/>
                <a:cs typeface="Times New Roman" panose="02020603050405020304" pitchFamily="18" charset="0"/>
              </a:rPr>
              <a:t>Low on domestic heating and cooling through heat pumps technology</a:t>
            </a:r>
          </a:p>
          <a:p>
            <a:endParaRPr lang="en-GB" sz="2600" dirty="0">
              <a:latin typeface="Cambria" panose="02040503050406030204" pitchFamily="18" charset="0"/>
              <a:ea typeface="Calibri" panose="020F0502020204030204" pitchFamily="34" charset="0"/>
              <a:cs typeface="Times New Roman" panose="02020603050405020304" pitchFamily="18" charset="0"/>
            </a:endParaRPr>
          </a:p>
        </p:txBody>
      </p:sp>
      <p:sp>
        <p:nvSpPr>
          <p:cNvPr id="11" name="CasetăText 10">
            <a:extLst>
              <a:ext uri="{FF2B5EF4-FFF2-40B4-BE49-F238E27FC236}">
                <a16:creationId xmlns:a16="http://schemas.microsoft.com/office/drawing/2014/main" id="{248D608D-22BC-FE6D-7CC1-C6103B81EEF4}"/>
              </a:ext>
            </a:extLst>
          </p:cNvPr>
          <p:cNvSpPr txBox="1"/>
          <p:nvPr/>
        </p:nvSpPr>
        <p:spPr>
          <a:xfrm>
            <a:off x="2179674" y="5099653"/>
            <a:ext cx="7798982" cy="954107"/>
          </a:xfrm>
          <a:prstGeom prst="rect">
            <a:avLst/>
          </a:prstGeom>
          <a:noFill/>
        </p:spPr>
        <p:txBody>
          <a:bodyPr wrap="square">
            <a:spAutoFit/>
          </a:bodyPr>
          <a:lstStyle/>
          <a:p>
            <a:pPr algn="ctr"/>
            <a:r>
              <a:rPr lang="en-GB" sz="2800" dirty="0">
                <a:latin typeface="Cambria" panose="02040503050406030204" pitchFamily="18" charset="0"/>
                <a:ea typeface="Calibri" panose="020F0502020204030204" pitchFamily="34" charset="0"/>
                <a:cs typeface="Times New Roman" panose="02020603050405020304" pitchFamily="18" charset="0"/>
              </a:rPr>
              <a:t>GAP --- Understanding the factors that influence adoption of those practices in households</a:t>
            </a:r>
            <a:endParaRPr lang="ro-RO" sz="2800" dirty="0"/>
          </a:p>
        </p:txBody>
      </p:sp>
    </p:spTree>
    <p:extLst>
      <p:ext uri="{BB962C8B-B14F-4D97-AF65-F5344CB8AC3E}">
        <p14:creationId xmlns:p14="http://schemas.microsoft.com/office/powerpoint/2010/main" val="1829718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44CC594A-A820-450F-B363-C19201FCFE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59FAB3DA-E9ED-4574-ABCC-378BC0FF1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ro-RO"/>
          </a:p>
        </p:txBody>
      </p:sp>
      <p:sp>
        <p:nvSpPr>
          <p:cNvPr id="2" name="Titlu 1">
            <a:extLst>
              <a:ext uri="{FF2B5EF4-FFF2-40B4-BE49-F238E27FC236}">
                <a16:creationId xmlns:a16="http://schemas.microsoft.com/office/drawing/2014/main" id="{DC3C8BA6-4D4B-0830-DDFD-91CE20F576A0}"/>
              </a:ext>
            </a:extLst>
          </p:cNvPr>
          <p:cNvSpPr>
            <a:spLocks noGrp="1"/>
          </p:cNvSpPr>
          <p:nvPr>
            <p:ph type="title"/>
          </p:nvPr>
        </p:nvSpPr>
        <p:spPr>
          <a:xfrm>
            <a:off x="492370" y="516836"/>
            <a:ext cx="3084844" cy="1370444"/>
          </a:xfrm>
        </p:spPr>
        <p:txBody>
          <a:bodyPr>
            <a:normAutofit/>
          </a:bodyPr>
          <a:lstStyle/>
          <a:p>
            <a:r>
              <a:rPr lang="en-US" b="1" dirty="0">
                <a:solidFill>
                  <a:srgbClr val="FFFFFF"/>
                </a:solidFill>
              </a:rPr>
              <a:t>Paper goal</a:t>
            </a:r>
            <a:endParaRPr lang="ro-RO" b="1" dirty="0">
              <a:solidFill>
                <a:srgbClr val="FFFFFF"/>
              </a:solidFill>
            </a:endParaRPr>
          </a:p>
        </p:txBody>
      </p:sp>
      <p:sp>
        <p:nvSpPr>
          <p:cNvPr id="3" name="Substituent conținut 2">
            <a:extLst>
              <a:ext uri="{FF2B5EF4-FFF2-40B4-BE49-F238E27FC236}">
                <a16:creationId xmlns:a16="http://schemas.microsoft.com/office/drawing/2014/main" id="{BF3D7117-1462-9078-47B3-62C57C2B67EE}"/>
              </a:ext>
            </a:extLst>
          </p:cNvPr>
          <p:cNvSpPr>
            <a:spLocks noGrp="1"/>
          </p:cNvSpPr>
          <p:nvPr>
            <p:ph idx="1"/>
          </p:nvPr>
        </p:nvSpPr>
        <p:spPr>
          <a:xfrm>
            <a:off x="492371" y="2094614"/>
            <a:ext cx="3084844" cy="3894705"/>
          </a:xfrm>
        </p:spPr>
        <p:txBody>
          <a:bodyPr>
            <a:normAutofit fontScale="92500" lnSpcReduction="10000"/>
          </a:bodyPr>
          <a:lstStyle/>
          <a:p>
            <a:r>
              <a:rPr lang="en-GB" sz="2600" dirty="0">
                <a:solidFill>
                  <a:srgbClr val="FFFFFF"/>
                </a:solidFill>
                <a:effectLst/>
                <a:latin typeface="Cambria" panose="02040503050406030204" pitchFamily="18" charset="0"/>
                <a:ea typeface="Calibri" panose="020F0502020204030204" pitchFamily="34" charset="0"/>
                <a:cs typeface="Times New Roman" panose="02020603050405020304" pitchFamily="18" charset="0"/>
              </a:rPr>
              <a:t>To explore the drivers and obstacles to the use of heat pumps system for domestic heating, cooling and hot water production in residential sector in order to improve dwellings’ energy performance and reduce carbon footprint</a:t>
            </a:r>
          </a:p>
          <a:p>
            <a:endParaRPr lang="ro-RO" sz="1500" dirty="0">
              <a:solidFill>
                <a:srgbClr val="FFFFFF"/>
              </a:solidFill>
            </a:endParaRPr>
          </a:p>
        </p:txBody>
      </p:sp>
      <p:sp>
        <p:nvSpPr>
          <p:cNvPr id="24" name="Rectangle 23">
            <a:extLst>
              <a:ext uri="{FF2B5EF4-FFF2-40B4-BE49-F238E27FC236}">
                <a16:creationId xmlns:a16="http://schemas.microsoft.com/office/drawing/2014/main" id="{53B8D6B0-55D6-48DC-86D8-FD95D5F11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ro-RO"/>
          </a:p>
        </p:txBody>
      </p:sp>
      <p:sp>
        <p:nvSpPr>
          <p:cNvPr id="4" name="Substituent subsol 3">
            <a:extLst>
              <a:ext uri="{FF2B5EF4-FFF2-40B4-BE49-F238E27FC236}">
                <a16:creationId xmlns:a16="http://schemas.microsoft.com/office/drawing/2014/main" id="{DE2CD043-C569-7CCD-0D06-A0CBAB5F5117}"/>
              </a:ext>
            </a:extLst>
          </p:cNvPr>
          <p:cNvSpPr>
            <a:spLocks noGrp="1"/>
          </p:cNvSpPr>
          <p:nvPr>
            <p:ph type="ftr" sz="quarter" idx="11"/>
          </p:nvPr>
        </p:nvSpPr>
        <p:spPr>
          <a:xfrm>
            <a:off x="1089175" y="6459785"/>
            <a:ext cx="3757243" cy="365125"/>
          </a:xfrm>
        </p:spPr>
        <p:txBody>
          <a:bodyPr>
            <a:normAutofit/>
          </a:bodyPr>
          <a:lstStyle/>
          <a:p>
            <a:pPr algn="l">
              <a:spcAft>
                <a:spcPts val="600"/>
              </a:spcAft>
            </a:pPr>
            <a:r>
              <a:rPr lang="en-US"/>
              <a:t>Conference on Heat Pumps - Bucharest, Romania, 12 of Sept. 2023</a:t>
            </a:r>
          </a:p>
        </p:txBody>
      </p:sp>
      <p:sp>
        <p:nvSpPr>
          <p:cNvPr id="5" name="Substituent număr diapozitiv 4">
            <a:extLst>
              <a:ext uri="{FF2B5EF4-FFF2-40B4-BE49-F238E27FC236}">
                <a16:creationId xmlns:a16="http://schemas.microsoft.com/office/drawing/2014/main" id="{3767A3EA-D082-EC6B-80FE-45F011DEB67C}"/>
              </a:ext>
            </a:extLst>
          </p:cNvPr>
          <p:cNvSpPr>
            <a:spLocks noGrp="1"/>
          </p:cNvSpPr>
          <p:nvPr>
            <p:ph type="sldNum" sz="quarter" idx="12"/>
          </p:nvPr>
        </p:nvSpPr>
        <p:spPr>
          <a:xfrm>
            <a:off x="9900458" y="6459785"/>
            <a:ext cx="1312025" cy="365125"/>
          </a:xfrm>
        </p:spPr>
        <p:txBody>
          <a:bodyPr>
            <a:normAutofit/>
          </a:bodyPr>
          <a:lstStyle/>
          <a:p>
            <a:pPr>
              <a:spcAft>
                <a:spcPts val="600"/>
              </a:spcAft>
            </a:pPr>
            <a:fld id="{67AE1BE7-8A36-40E3-A068-EE3205DC9795}" type="slidenum">
              <a:rPr lang="en-US">
                <a:solidFill>
                  <a:schemeClr val="tx2"/>
                </a:solidFill>
              </a:rPr>
              <a:pPr>
                <a:spcAft>
                  <a:spcPts val="600"/>
                </a:spcAft>
              </a:pPr>
              <a:t>3</a:t>
            </a:fld>
            <a:endParaRPr lang="en-US">
              <a:solidFill>
                <a:schemeClr val="tx2"/>
              </a:solidFill>
            </a:endParaRPr>
          </a:p>
        </p:txBody>
      </p:sp>
      <p:graphicFrame>
        <p:nvGraphicFramePr>
          <p:cNvPr id="6" name="Tabel 5">
            <a:extLst>
              <a:ext uri="{FF2B5EF4-FFF2-40B4-BE49-F238E27FC236}">
                <a16:creationId xmlns:a16="http://schemas.microsoft.com/office/drawing/2014/main" id="{6D119796-8748-5584-26B6-B6BA9E402221}"/>
              </a:ext>
            </a:extLst>
          </p:cNvPr>
          <p:cNvGraphicFramePr>
            <a:graphicFrameLocks noGrp="1"/>
          </p:cNvGraphicFramePr>
          <p:nvPr>
            <p:extLst>
              <p:ext uri="{D42A27DB-BD31-4B8C-83A1-F6EECF244321}">
                <p14:modId xmlns:p14="http://schemas.microsoft.com/office/powerpoint/2010/main" val="1793776638"/>
              </p:ext>
            </p:extLst>
          </p:nvPr>
        </p:nvGraphicFramePr>
        <p:xfrm>
          <a:off x="4742017" y="826943"/>
          <a:ext cx="6798082" cy="5660523"/>
        </p:xfrm>
        <a:graphic>
          <a:graphicData uri="http://schemas.openxmlformats.org/drawingml/2006/table">
            <a:tbl>
              <a:tblPr firstRow="1" firstCol="1" lastRow="1" lastCol="1" bandRow="1" bandCol="1"/>
              <a:tblGrid>
                <a:gridCol w="6798082">
                  <a:extLst>
                    <a:ext uri="{9D8B030D-6E8A-4147-A177-3AD203B41FA5}">
                      <a16:colId xmlns:a16="http://schemas.microsoft.com/office/drawing/2014/main" val="1653085383"/>
                    </a:ext>
                  </a:extLst>
                </a:gridCol>
              </a:tblGrid>
              <a:tr h="585896">
                <a:tc>
                  <a:txBody>
                    <a:bodyPr/>
                    <a:lstStyle/>
                    <a:p>
                      <a:pPr marL="0" marR="0" algn="just" fontAlgn="t">
                        <a:lnSpc>
                          <a:spcPct val="115000"/>
                        </a:lnSpc>
                        <a:spcBef>
                          <a:spcPts val="0"/>
                        </a:spcBef>
                        <a:spcAft>
                          <a:spcPts val="0"/>
                        </a:spcAft>
                      </a:pPr>
                      <a:r>
                        <a:rPr lang="en-GB" sz="2900" b="0" i="0" u="none" strike="noStrike" dirty="0">
                          <a:effectLst/>
                          <a:latin typeface="Cambria" panose="02040503050406030204" pitchFamily="18" charset="0"/>
                          <a:ea typeface="Calibri" panose="020F0502020204030204" pitchFamily="34" charset="0"/>
                          <a:cs typeface="Times New Roman" panose="02020603050405020304" pitchFamily="18" charset="0"/>
                        </a:rPr>
                        <a:t>Local Energy Strategy </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sym typeface="Wingdings" panose="05000000000000000000" pitchFamily="2" charset="2"/>
                        </a:rPr>
                        <a:t></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 </a:t>
                      </a:r>
                      <a:r>
                        <a:rPr lang="en-GB" sz="2900" b="0" i="0" u="none" strike="noStrike" dirty="0" err="1">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HeatPumps</a:t>
                      </a:r>
                      <a:endParaRPr lang="en-GB" sz="4800" b="0" i="0" u="none" strike="noStrike" dirty="0">
                        <a:effectLst/>
                        <a:latin typeface="Arial" panose="020B0604020202020204" pitchFamily="34" charset="0"/>
                      </a:endParaRPr>
                    </a:p>
                  </a:txBody>
                  <a:tcPr marL="185727" marR="185727" marT="257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6569098"/>
                  </a:ext>
                </a:extLst>
              </a:tr>
              <a:tr h="585896">
                <a:tc>
                  <a:txBody>
                    <a:bodyPr/>
                    <a:lstStyle/>
                    <a:p>
                      <a:pPr marL="0" marR="0" algn="just" fontAlgn="t">
                        <a:lnSpc>
                          <a:spcPct val="115000"/>
                        </a:lnSpc>
                        <a:spcBef>
                          <a:spcPts val="0"/>
                        </a:spcBef>
                        <a:spcAft>
                          <a:spcPts val="0"/>
                        </a:spcAft>
                      </a:pPr>
                      <a:r>
                        <a:rPr lang="en-GB" sz="2900" b="0" i="0" u="none" strike="noStrike" dirty="0">
                          <a:effectLst/>
                          <a:latin typeface="Cambria" panose="02040503050406030204" pitchFamily="18" charset="0"/>
                          <a:ea typeface="Calibri" panose="020F0502020204030204" pitchFamily="34" charset="0"/>
                          <a:cs typeface="Times New Roman" panose="02020603050405020304" pitchFamily="18" charset="0"/>
                        </a:rPr>
                        <a:t>Energy Community </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sym typeface="Wingdings" panose="05000000000000000000" pitchFamily="2" charset="2"/>
                        </a:rPr>
                        <a:t></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 </a:t>
                      </a:r>
                      <a:r>
                        <a:rPr lang="en-GB" sz="2900" b="0" i="0" u="none" strike="noStrike" dirty="0" err="1">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HeatPumps</a:t>
                      </a:r>
                      <a:endParaRPr lang="en-GB" sz="4800" b="0" i="0" u="none" strike="noStrike" dirty="0">
                        <a:effectLst/>
                        <a:latin typeface="Arial" panose="020B0604020202020204" pitchFamily="34" charset="0"/>
                      </a:endParaRPr>
                    </a:p>
                  </a:txBody>
                  <a:tcPr marL="185727" marR="185727" marT="257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3857453"/>
                  </a:ext>
                </a:extLst>
              </a:tr>
              <a:tr h="585896">
                <a:tc>
                  <a:txBody>
                    <a:bodyPr/>
                    <a:lstStyle/>
                    <a:p>
                      <a:pPr marL="0" marR="0" algn="just" fontAlgn="t">
                        <a:lnSpc>
                          <a:spcPct val="115000"/>
                        </a:lnSpc>
                        <a:spcBef>
                          <a:spcPts val="0"/>
                        </a:spcBef>
                        <a:spcAft>
                          <a:spcPts val="0"/>
                        </a:spcAft>
                      </a:pPr>
                      <a:r>
                        <a:rPr lang="en-GB" sz="2900" b="0" i="0" u="none" strike="noStrike" dirty="0">
                          <a:effectLst/>
                          <a:latin typeface="Cambria" panose="02040503050406030204" pitchFamily="18" charset="0"/>
                          <a:ea typeface="Calibri" panose="020F0502020204030204" pitchFamily="34" charset="0"/>
                          <a:cs typeface="Times New Roman" panose="02020603050405020304" pitchFamily="18" charset="0"/>
                        </a:rPr>
                        <a:t>Mix Funding </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sym typeface="Wingdings" panose="05000000000000000000" pitchFamily="2" charset="2"/>
                        </a:rPr>
                        <a:t></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 </a:t>
                      </a:r>
                      <a:r>
                        <a:rPr lang="en-GB" sz="2900" b="0" i="0" u="none" strike="noStrike" dirty="0" err="1">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HeatPumps</a:t>
                      </a:r>
                      <a:endParaRPr lang="en-GB" sz="4800" b="0" i="0" u="none" strike="noStrike" dirty="0">
                        <a:effectLst/>
                        <a:latin typeface="Arial" panose="020B0604020202020204" pitchFamily="34" charset="0"/>
                      </a:endParaRPr>
                    </a:p>
                  </a:txBody>
                  <a:tcPr marL="185727" marR="185727" marT="257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3062953"/>
                  </a:ext>
                </a:extLst>
              </a:tr>
              <a:tr h="585896">
                <a:tc>
                  <a:txBody>
                    <a:bodyPr/>
                    <a:lstStyle/>
                    <a:p>
                      <a:pPr marL="0" marR="0" algn="just" fontAlgn="t">
                        <a:lnSpc>
                          <a:spcPct val="115000"/>
                        </a:lnSpc>
                        <a:spcBef>
                          <a:spcPts val="0"/>
                        </a:spcBef>
                        <a:spcAft>
                          <a:spcPts val="0"/>
                        </a:spcAft>
                      </a:pPr>
                      <a:r>
                        <a:rPr lang="en-GB" sz="2900" b="0" i="0" u="none" strike="noStrike" dirty="0">
                          <a:effectLst/>
                          <a:latin typeface="Cambria" panose="02040503050406030204" pitchFamily="18" charset="0"/>
                          <a:ea typeface="Calibri" panose="020F0502020204030204" pitchFamily="34" charset="0"/>
                          <a:cs typeface="Times New Roman" panose="02020603050405020304" pitchFamily="18" charset="0"/>
                        </a:rPr>
                        <a:t>Fiscal Incentives </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sym typeface="Wingdings" panose="05000000000000000000" pitchFamily="2" charset="2"/>
                        </a:rPr>
                        <a:t></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 </a:t>
                      </a:r>
                      <a:r>
                        <a:rPr lang="en-GB" sz="2900" b="0" i="0" u="none" strike="noStrike" dirty="0" err="1">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HeatPumps</a:t>
                      </a:r>
                      <a:endParaRPr lang="en-GB" sz="4800" b="0" i="0" u="none" strike="noStrike" dirty="0">
                        <a:effectLst/>
                        <a:latin typeface="Arial" panose="020B0604020202020204" pitchFamily="34" charset="0"/>
                      </a:endParaRPr>
                    </a:p>
                  </a:txBody>
                  <a:tcPr marL="185727" marR="185727" marT="257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92112"/>
                  </a:ext>
                </a:extLst>
              </a:tr>
              <a:tr h="585896">
                <a:tc>
                  <a:txBody>
                    <a:bodyPr/>
                    <a:lstStyle/>
                    <a:p>
                      <a:pPr marL="0" marR="0" algn="just" fontAlgn="t">
                        <a:lnSpc>
                          <a:spcPct val="115000"/>
                        </a:lnSpc>
                        <a:spcBef>
                          <a:spcPts val="0"/>
                        </a:spcBef>
                        <a:spcAft>
                          <a:spcPts val="0"/>
                        </a:spcAft>
                      </a:pPr>
                      <a:r>
                        <a:rPr lang="en-GB" sz="2900" b="0" i="0" u="none" strike="noStrike" dirty="0">
                          <a:effectLst/>
                          <a:latin typeface="Cambria" panose="02040503050406030204" pitchFamily="18" charset="0"/>
                          <a:ea typeface="Calibri" panose="020F0502020204030204" pitchFamily="34" charset="0"/>
                          <a:cs typeface="Times New Roman" panose="02020603050405020304" pitchFamily="18" charset="0"/>
                        </a:rPr>
                        <a:t>Poor Fiscal Incentives </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sym typeface="Wingdings" panose="05000000000000000000" pitchFamily="2" charset="2"/>
                        </a:rPr>
                        <a:t></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 </a:t>
                      </a:r>
                      <a:r>
                        <a:rPr lang="en-GB" sz="2900" b="0" i="0" u="none" strike="noStrike" dirty="0" err="1">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HeatPumps</a:t>
                      </a:r>
                      <a:endParaRPr lang="en-GB" sz="4800" b="0" i="0" u="none" strike="noStrike" dirty="0">
                        <a:effectLst/>
                        <a:latin typeface="Arial" panose="020B0604020202020204" pitchFamily="34" charset="0"/>
                      </a:endParaRPr>
                    </a:p>
                  </a:txBody>
                  <a:tcPr marL="185727" marR="185727" marT="257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1843735"/>
                  </a:ext>
                </a:extLst>
              </a:tr>
              <a:tr h="585896">
                <a:tc>
                  <a:txBody>
                    <a:bodyPr/>
                    <a:lstStyle/>
                    <a:p>
                      <a:pPr marL="0" marR="0" algn="just" fontAlgn="t">
                        <a:lnSpc>
                          <a:spcPct val="115000"/>
                        </a:lnSpc>
                        <a:spcBef>
                          <a:spcPts val="0"/>
                        </a:spcBef>
                        <a:spcAft>
                          <a:spcPts val="0"/>
                        </a:spcAft>
                      </a:pPr>
                      <a:r>
                        <a:rPr lang="en-GB" sz="2900" b="0" i="0" u="none" strike="noStrike" dirty="0">
                          <a:effectLst/>
                          <a:latin typeface="Cambria" panose="02040503050406030204" pitchFamily="18" charset="0"/>
                          <a:ea typeface="Calibri" panose="020F0502020204030204" pitchFamily="34" charset="0"/>
                          <a:cs typeface="Times New Roman" panose="02020603050405020304" pitchFamily="18" charset="0"/>
                        </a:rPr>
                        <a:t>Training Opportunities </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sym typeface="Wingdings" panose="05000000000000000000" pitchFamily="2" charset="2"/>
                        </a:rPr>
                        <a:t></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 </a:t>
                      </a:r>
                      <a:r>
                        <a:rPr lang="en-GB" sz="2900" b="0" i="0" u="none" strike="noStrike" dirty="0" err="1">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HeatPumps</a:t>
                      </a:r>
                      <a:endParaRPr lang="en-GB" sz="4800" b="0" i="0" u="none" strike="noStrike" dirty="0">
                        <a:effectLst/>
                        <a:latin typeface="Arial" panose="020B0604020202020204" pitchFamily="34" charset="0"/>
                      </a:endParaRPr>
                    </a:p>
                  </a:txBody>
                  <a:tcPr marL="185727" marR="185727" marT="257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5565514"/>
                  </a:ext>
                </a:extLst>
              </a:tr>
              <a:tr h="585896">
                <a:tc>
                  <a:txBody>
                    <a:bodyPr/>
                    <a:lstStyle/>
                    <a:p>
                      <a:pPr marL="0" marR="0" algn="l" fontAlgn="t">
                        <a:lnSpc>
                          <a:spcPct val="115000"/>
                        </a:lnSpc>
                        <a:spcBef>
                          <a:spcPts val="0"/>
                        </a:spcBef>
                        <a:spcAft>
                          <a:spcPts val="0"/>
                        </a:spcAft>
                      </a:pPr>
                      <a:r>
                        <a:rPr lang="en-GB" sz="2900" b="0" i="0" u="none" strike="noStrike" dirty="0">
                          <a:effectLst/>
                          <a:latin typeface="Cambria" panose="02040503050406030204" pitchFamily="18" charset="0"/>
                          <a:ea typeface="Calibri" panose="020F0502020204030204" pitchFamily="34" charset="0"/>
                          <a:cs typeface="Times New Roman" panose="02020603050405020304" pitchFamily="18" charset="0"/>
                        </a:rPr>
                        <a:t>Poor Energy Info &amp; Poor Experts </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sym typeface="Wingdings" panose="05000000000000000000" pitchFamily="2" charset="2"/>
                        </a:rPr>
                        <a:t></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 </a:t>
                      </a:r>
                      <a:r>
                        <a:rPr lang="en-GB" sz="2900" b="0" i="0" u="none" strike="noStrike" dirty="0" err="1">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HeatPumps</a:t>
                      </a:r>
                      <a:endParaRPr lang="en-GB" sz="4800" b="0" i="0" u="none" strike="noStrike" dirty="0">
                        <a:effectLst/>
                        <a:latin typeface="Arial" panose="020B0604020202020204" pitchFamily="34" charset="0"/>
                      </a:endParaRPr>
                    </a:p>
                  </a:txBody>
                  <a:tcPr marL="185727" marR="185727" marT="257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1934139"/>
                  </a:ext>
                </a:extLst>
              </a:tr>
              <a:tr h="1102844">
                <a:tc>
                  <a:txBody>
                    <a:bodyPr/>
                    <a:lstStyle/>
                    <a:p>
                      <a:pPr marL="0" marR="0" algn="l" fontAlgn="t">
                        <a:lnSpc>
                          <a:spcPct val="115000"/>
                        </a:lnSpc>
                        <a:spcBef>
                          <a:spcPts val="0"/>
                        </a:spcBef>
                        <a:spcAft>
                          <a:spcPts val="0"/>
                        </a:spcAft>
                      </a:pPr>
                      <a:r>
                        <a:rPr lang="en-GB" sz="2900" b="0" i="0" u="none" strike="noStrike" dirty="0">
                          <a:effectLst/>
                          <a:latin typeface="Cambria" panose="02040503050406030204" pitchFamily="18" charset="0"/>
                          <a:ea typeface="Calibri" panose="020F0502020204030204" pitchFamily="34" charset="0"/>
                          <a:cs typeface="Times New Roman" panose="02020603050405020304" pitchFamily="18" charset="0"/>
                        </a:rPr>
                        <a:t>Bureaucracy &amp; Poor Infrastructure </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sym typeface="Wingdings" panose="05000000000000000000" pitchFamily="2" charset="2"/>
                        </a:rPr>
                        <a:t></a:t>
                      </a:r>
                      <a:r>
                        <a:rPr lang="en-GB" sz="2900" b="0" i="0" u="none" strike="noStrike" dirty="0">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 </a:t>
                      </a:r>
                      <a:r>
                        <a:rPr lang="en-GB" sz="2900" b="0" i="0" u="none" strike="noStrike" dirty="0" err="1">
                          <a:solidFill>
                            <a:srgbClr val="000000"/>
                          </a:solidFill>
                          <a:effectLst/>
                          <a:latin typeface="Cambria" panose="02040503050406030204" pitchFamily="18" charset="0"/>
                          <a:ea typeface="Calibri" panose="020F0502020204030204" pitchFamily="34" charset="0"/>
                          <a:cs typeface="Times New Roman" panose="02020603050405020304" pitchFamily="18" charset="0"/>
                        </a:rPr>
                        <a:t>HeatPumps</a:t>
                      </a:r>
                      <a:endParaRPr lang="en-GB" sz="4800" b="0" i="0" u="none" strike="noStrike" dirty="0">
                        <a:effectLst/>
                        <a:latin typeface="Arial" panose="020B0604020202020204" pitchFamily="34" charset="0"/>
                      </a:endParaRPr>
                    </a:p>
                  </a:txBody>
                  <a:tcPr marL="185727" marR="185727" marT="2579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3799861"/>
                  </a:ext>
                </a:extLst>
              </a:tr>
            </a:tbl>
          </a:graphicData>
        </a:graphic>
      </p:graphicFrame>
    </p:spTree>
    <p:extLst>
      <p:ext uri="{BB962C8B-B14F-4D97-AF65-F5344CB8AC3E}">
        <p14:creationId xmlns:p14="http://schemas.microsoft.com/office/powerpoint/2010/main" val="266322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ro-RO"/>
          </a:p>
        </p:txBody>
      </p:sp>
      <p:sp>
        <p:nvSpPr>
          <p:cNvPr id="2" name="Titlu 1">
            <a:extLst>
              <a:ext uri="{FF2B5EF4-FFF2-40B4-BE49-F238E27FC236}">
                <a16:creationId xmlns:a16="http://schemas.microsoft.com/office/drawing/2014/main" id="{07F537EA-0C4B-0783-CE8D-4B6CA17A21FF}"/>
              </a:ext>
            </a:extLst>
          </p:cNvPr>
          <p:cNvSpPr>
            <a:spLocks noGrp="1"/>
          </p:cNvSpPr>
          <p:nvPr>
            <p:ph type="title"/>
          </p:nvPr>
        </p:nvSpPr>
        <p:spPr>
          <a:xfrm>
            <a:off x="492370" y="516835"/>
            <a:ext cx="3084844" cy="5772840"/>
          </a:xfrm>
        </p:spPr>
        <p:txBody>
          <a:bodyPr anchor="ctr">
            <a:normAutofit/>
          </a:bodyPr>
          <a:lstStyle/>
          <a:p>
            <a:r>
              <a:rPr lang="en-US" dirty="0">
                <a:solidFill>
                  <a:srgbClr val="FFFFFF"/>
                </a:solidFill>
              </a:rPr>
              <a:t>Method</a:t>
            </a:r>
            <a:endParaRPr lang="ro-RO" dirty="0">
              <a:solidFill>
                <a:srgbClr val="FFFFFF"/>
              </a:solidFill>
            </a:endParaRPr>
          </a:p>
        </p:txBody>
      </p:sp>
      <p:sp>
        <p:nvSpPr>
          <p:cNvPr id="15" name="Rectangle 14">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ro-RO"/>
          </a:p>
        </p:txBody>
      </p:sp>
      <p:sp>
        <p:nvSpPr>
          <p:cNvPr id="4" name="Substituent subsol 3">
            <a:extLst>
              <a:ext uri="{FF2B5EF4-FFF2-40B4-BE49-F238E27FC236}">
                <a16:creationId xmlns:a16="http://schemas.microsoft.com/office/drawing/2014/main" id="{0A339719-055C-6830-89C5-AF11806BFEF1}"/>
              </a:ext>
            </a:extLst>
          </p:cNvPr>
          <p:cNvSpPr>
            <a:spLocks noGrp="1"/>
          </p:cNvSpPr>
          <p:nvPr>
            <p:ph type="ftr" sz="quarter" idx="11"/>
          </p:nvPr>
        </p:nvSpPr>
        <p:spPr>
          <a:xfrm>
            <a:off x="4742017" y="6459785"/>
            <a:ext cx="5105169" cy="365125"/>
          </a:xfrm>
        </p:spPr>
        <p:txBody>
          <a:bodyPr>
            <a:normAutofit/>
          </a:bodyPr>
          <a:lstStyle/>
          <a:p>
            <a:pPr algn="l">
              <a:spcAft>
                <a:spcPts val="600"/>
              </a:spcAft>
            </a:pPr>
            <a:r>
              <a:rPr lang="en-US">
                <a:solidFill>
                  <a:schemeClr val="tx2"/>
                </a:solidFill>
              </a:rPr>
              <a:t>Conference on Heat Pumps - Bucharest, Romania, 12 of Sept. 2023</a:t>
            </a:r>
          </a:p>
        </p:txBody>
      </p:sp>
      <p:sp>
        <p:nvSpPr>
          <p:cNvPr id="5" name="Substituent număr diapozitiv 4">
            <a:extLst>
              <a:ext uri="{FF2B5EF4-FFF2-40B4-BE49-F238E27FC236}">
                <a16:creationId xmlns:a16="http://schemas.microsoft.com/office/drawing/2014/main" id="{CE7330C3-7B0A-0B0A-4D67-1FB44F0BB578}"/>
              </a:ext>
            </a:extLst>
          </p:cNvPr>
          <p:cNvSpPr>
            <a:spLocks noGrp="1"/>
          </p:cNvSpPr>
          <p:nvPr>
            <p:ph type="sldNum" sz="quarter" idx="12"/>
          </p:nvPr>
        </p:nvSpPr>
        <p:spPr>
          <a:xfrm>
            <a:off x="10123055" y="6459785"/>
            <a:ext cx="1089428" cy="365125"/>
          </a:xfrm>
        </p:spPr>
        <p:txBody>
          <a:bodyPr>
            <a:normAutofit/>
          </a:bodyPr>
          <a:lstStyle/>
          <a:p>
            <a:pPr>
              <a:spcAft>
                <a:spcPts val="600"/>
              </a:spcAft>
            </a:pPr>
            <a:fld id="{67AE1BE7-8A36-40E3-A068-EE3205DC9795}" type="slidenum">
              <a:rPr lang="en-US">
                <a:solidFill>
                  <a:schemeClr val="tx2"/>
                </a:solidFill>
              </a:rPr>
              <a:pPr>
                <a:spcAft>
                  <a:spcPts val="600"/>
                </a:spcAft>
              </a:pPr>
              <a:t>4</a:t>
            </a:fld>
            <a:endParaRPr lang="en-US">
              <a:solidFill>
                <a:schemeClr val="tx2"/>
              </a:solidFill>
            </a:endParaRPr>
          </a:p>
        </p:txBody>
      </p:sp>
      <p:graphicFrame>
        <p:nvGraphicFramePr>
          <p:cNvPr id="7" name="Substituent conținut 2">
            <a:extLst>
              <a:ext uri="{FF2B5EF4-FFF2-40B4-BE49-F238E27FC236}">
                <a16:creationId xmlns:a16="http://schemas.microsoft.com/office/drawing/2014/main" id="{742919D8-7A58-2638-D5AC-8E9E36B4678D}"/>
              </a:ext>
            </a:extLst>
          </p:cNvPr>
          <p:cNvGraphicFramePr>
            <a:graphicFrameLocks noGrp="1"/>
          </p:cNvGraphicFramePr>
          <p:nvPr>
            <p:ph idx="1"/>
            <p:extLst>
              <p:ext uri="{D42A27DB-BD31-4B8C-83A1-F6EECF244321}">
                <p14:modId xmlns:p14="http://schemas.microsoft.com/office/powerpoint/2010/main" val="4034453405"/>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4560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F4B249D2-00D0-CFA0-D5DD-ACC69F534009}"/>
              </a:ext>
            </a:extLst>
          </p:cNvPr>
          <p:cNvSpPr>
            <a:spLocks noGrp="1"/>
          </p:cNvSpPr>
          <p:nvPr>
            <p:ph type="title"/>
          </p:nvPr>
        </p:nvSpPr>
        <p:spPr>
          <a:xfrm>
            <a:off x="600740" y="286603"/>
            <a:ext cx="2392325" cy="3317834"/>
          </a:xfrm>
        </p:spPr>
        <p:txBody>
          <a:bodyPr>
            <a:normAutofit/>
          </a:bodyPr>
          <a:lstStyle/>
          <a:p>
            <a:r>
              <a:rPr lang="en-US" sz="2700" b="1"/>
              <a:t>Data characteristics</a:t>
            </a:r>
            <a:endParaRPr lang="ro-RO" sz="2700" b="1" dirty="0"/>
          </a:p>
        </p:txBody>
      </p:sp>
      <p:sp>
        <p:nvSpPr>
          <p:cNvPr id="4" name="Substituent subsol 3">
            <a:extLst>
              <a:ext uri="{FF2B5EF4-FFF2-40B4-BE49-F238E27FC236}">
                <a16:creationId xmlns:a16="http://schemas.microsoft.com/office/drawing/2014/main" id="{47190EC8-3385-0BAF-C198-B31B5BE9D061}"/>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234CB5EE-A57C-78C6-CE1D-31FD6973407C}"/>
              </a:ext>
            </a:extLst>
          </p:cNvPr>
          <p:cNvSpPr>
            <a:spLocks noGrp="1"/>
          </p:cNvSpPr>
          <p:nvPr>
            <p:ph type="sldNum" sz="quarter" idx="12"/>
          </p:nvPr>
        </p:nvSpPr>
        <p:spPr/>
        <p:txBody>
          <a:bodyPr/>
          <a:lstStyle/>
          <a:p>
            <a:fld id="{67AE1BE7-8A36-40E3-A068-EE3205DC9795}" type="slidenum">
              <a:rPr lang="en-US" smtClean="0"/>
              <a:t>5</a:t>
            </a:fld>
            <a:endParaRPr lang="en-US"/>
          </a:p>
        </p:txBody>
      </p:sp>
      <p:pic>
        <p:nvPicPr>
          <p:cNvPr id="6" name="Imagine 5">
            <a:extLst>
              <a:ext uri="{FF2B5EF4-FFF2-40B4-BE49-F238E27FC236}">
                <a16:creationId xmlns:a16="http://schemas.microsoft.com/office/drawing/2014/main" id="{E1CB74D4-E96E-AF46-3A6D-66C907BFDD17}"/>
              </a:ext>
            </a:extLst>
          </p:cNvPr>
          <p:cNvPicPr>
            <a:picLocks noChangeAspect="1"/>
          </p:cNvPicPr>
          <p:nvPr/>
        </p:nvPicPr>
        <p:blipFill rotWithShape="1">
          <a:blip r:embed="rId2"/>
          <a:srcRect l="8942" r="8724"/>
          <a:stretch/>
        </p:blipFill>
        <p:spPr>
          <a:xfrm>
            <a:off x="3388596" y="218541"/>
            <a:ext cx="8543261" cy="6639459"/>
          </a:xfrm>
          <a:prstGeom prst="rect">
            <a:avLst/>
          </a:prstGeom>
        </p:spPr>
      </p:pic>
    </p:spTree>
    <p:extLst>
      <p:ext uri="{BB962C8B-B14F-4D97-AF65-F5344CB8AC3E}">
        <p14:creationId xmlns:p14="http://schemas.microsoft.com/office/powerpoint/2010/main" val="1903566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77AE475-B9AA-E5B5-5905-79464D906189}"/>
              </a:ext>
            </a:extLst>
          </p:cNvPr>
          <p:cNvSpPr>
            <a:spLocks noGrp="1"/>
          </p:cNvSpPr>
          <p:nvPr>
            <p:ph type="title"/>
          </p:nvPr>
        </p:nvSpPr>
        <p:spPr/>
        <p:txBody>
          <a:bodyPr/>
          <a:lstStyle/>
          <a:p>
            <a:endParaRPr lang="ro-RO"/>
          </a:p>
        </p:txBody>
      </p:sp>
      <p:sp>
        <p:nvSpPr>
          <p:cNvPr id="3" name="Substituent conținut 2">
            <a:extLst>
              <a:ext uri="{FF2B5EF4-FFF2-40B4-BE49-F238E27FC236}">
                <a16:creationId xmlns:a16="http://schemas.microsoft.com/office/drawing/2014/main" id="{F11F8F6F-83AF-E3A8-AED2-EB819D421DD7}"/>
              </a:ext>
            </a:extLst>
          </p:cNvPr>
          <p:cNvSpPr>
            <a:spLocks noGrp="1"/>
          </p:cNvSpPr>
          <p:nvPr>
            <p:ph idx="1"/>
          </p:nvPr>
        </p:nvSpPr>
        <p:spPr/>
        <p:txBody>
          <a:bodyPr/>
          <a:lstStyle/>
          <a:p>
            <a:endParaRPr lang="ro-RO"/>
          </a:p>
        </p:txBody>
      </p:sp>
      <p:sp>
        <p:nvSpPr>
          <p:cNvPr id="4" name="Substituent subsol 3">
            <a:extLst>
              <a:ext uri="{FF2B5EF4-FFF2-40B4-BE49-F238E27FC236}">
                <a16:creationId xmlns:a16="http://schemas.microsoft.com/office/drawing/2014/main" id="{9FE4E164-693F-9E51-E6EA-1EA1AA16FB93}"/>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6F0B4078-443F-6B51-08EB-60F774960BA2}"/>
              </a:ext>
            </a:extLst>
          </p:cNvPr>
          <p:cNvSpPr>
            <a:spLocks noGrp="1"/>
          </p:cNvSpPr>
          <p:nvPr>
            <p:ph type="sldNum" sz="quarter" idx="12"/>
          </p:nvPr>
        </p:nvSpPr>
        <p:spPr/>
        <p:txBody>
          <a:bodyPr/>
          <a:lstStyle/>
          <a:p>
            <a:fld id="{67AE1BE7-8A36-40E3-A068-EE3205DC9795}" type="slidenum">
              <a:rPr lang="en-US" smtClean="0"/>
              <a:t>6</a:t>
            </a:fld>
            <a:endParaRPr lang="en-US"/>
          </a:p>
        </p:txBody>
      </p:sp>
      <p:pic>
        <p:nvPicPr>
          <p:cNvPr id="4098" name="Picture 2" descr="Diagramă a răspunsurilor din Formulare. Titlul întrebării: Tipul locuinței (locuință personală sau a familiei):. Numărul de răspunsuri: 389 de răspunsuri.">
            <a:extLst>
              <a:ext uri="{FF2B5EF4-FFF2-40B4-BE49-F238E27FC236}">
                <a16:creationId xmlns:a16="http://schemas.microsoft.com/office/drawing/2014/main" id="{6D125BD1-33CA-551B-8A20-72563DCBD7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3600"/>
            <a:ext cx="12192000" cy="5129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2553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579155C-A2FB-5AB1-360C-0F6B746337DA}"/>
              </a:ext>
            </a:extLst>
          </p:cNvPr>
          <p:cNvSpPr>
            <a:spLocks noGrp="1"/>
          </p:cNvSpPr>
          <p:nvPr>
            <p:ph type="title"/>
          </p:nvPr>
        </p:nvSpPr>
        <p:spPr/>
        <p:txBody>
          <a:bodyPr/>
          <a:lstStyle/>
          <a:p>
            <a:endParaRPr lang="ro-RO"/>
          </a:p>
        </p:txBody>
      </p:sp>
      <p:sp>
        <p:nvSpPr>
          <p:cNvPr id="3" name="Substituent conținut 2">
            <a:extLst>
              <a:ext uri="{FF2B5EF4-FFF2-40B4-BE49-F238E27FC236}">
                <a16:creationId xmlns:a16="http://schemas.microsoft.com/office/drawing/2014/main" id="{9ACC7B9D-C6D9-4FB5-36C5-5D4856B1BBE0}"/>
              </a:ext>
            </a:extLst>
          </p:cNvPr>
          <p:cNvSpPr>
            <a:spLocks noGrp="1"/>
          </p:cNvSpPr>
          <p:nvPr>
            <p:ph idx="1"/>
          </p:nvPr>
        </p:nvSpPr>
        <p:spPr/>
        <p:txBody>
          <a:bodyPr/>
          <a:lstStyle/>
          <a:p>
            <a:endParaRPr lang="ro-RO"/>
          </a:p>
        </p:txBody>
      </p:sp>
      <p:sp>
        <p:nvSpPr>
          <p:cNvPr id="4" name="Substituent subsol 3">
            <a:extLst>
              <a:ext uri="{FF2B5EF4-FFF2-40B4-BE49-F238E27FC236}">
                <a16:creationId xmlns:a16="http://schemas.microsoft.com/office/drawing/2014/main" id="{C23EA1D2-95F1-8183-04BD-FCE7DA80A472}"/>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E8027914-FA7D-98E2-367D-AB472473A6FF}"/>
              </a:ext>
            </a:extLst>
          </p:cNvPr>
          <p:cNvSpPr>
            <a:spLocks noGrp="1"/>
          </p:cNvSpPr>
          <p:nvPr>
            <p:ph type="sldNum" sz="quarter" idx="12"/>
          </p:nvPr>
        </p:nvSpPr>
        <p:spPr/>
        <p:txBody>
          <a:bodyPr/>
          <a:lstStyle/>
          <a:p>
            <a:fld id="{67AE1BE7-8A36-40E3-A068-EE3205DC9795}" type="slidenum">
              <a:rPr lang="en-US" smtClean="0"/>
              <a:t>7</a:t>
            </a:fld>
            <a:endParaRPr lang="en-US"/>
          </a:p>
        </p:txBody>
      </p:sp>
      <p:pic>
        <p:nvPicPr>
          <p:cNvPr id="5122" name="Picture 2" descr="Diagramă a răspunsurilor din Formulare. Titlul întrebării: Locuința dumneavoastră este:. Numărul de răspunsuri: 389 de răspunsuri.">
            <a:extLst>
              <a:ext uri="{FF2B5EF4-FFF2-40B4-BE49-F238E27FC236}">
                <a16:creationId xmlns:a16="http://schemas.microsoft.com/office/drawing/2014/main" id="{8F556A97-6D67-FF4F-39E8-D6A9BA5DA16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5713"/>
          <a:stretch/>
        </p:blipFill>
        <p:spPr bwMode="auto">
          <a:xfrm>
            <a:off x="1036320" y="739881"/>
            <a:ext cx="10276367" cy="5129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0248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91A7BFC-01E9-2342-007A-27D21098E38D}"/>
              </a:ext>
            </a:extLst>
          </p:cNvPr>
          <p:cNvSpPr>
            <a:spLocks noGrp="1"/>
          </p:cNvSpPr>
          <p:nvPr>
            <p:ph type="title"/>
          </p:nvPr>
        </p:nvSpPr>
        <p:spPr>
          <a:xfrm>
            <a:off x="1097280" y="286603"/>
            <a:ext cx="10492208" cy="1450757"/>
          </a:xfrm>
        </p:spPr>
        <p:txBody>
          <a:bodyPr/>
          <a:lstStyle/>
          <a:p>
            <a:r>
              <a:rPr lang="en-US" dirty="0"/>
              <a:t>Drivers for improving energy performance by adopting HPT</a:t>
            </a:r>
            <a:endParaRPr lang="ro-RO" dirty="0"/>
          </a:p>
        </p:txBody>
      </p:sp>
      <p:sp>
        <p:nvSpPr>
          <p:cNvPr id="3" name="Substituent conținut 2">
            <a:extLst>
              <a:ext uri="{FF2B5EF4-FFF2-40B4-BE49-F238E27FC236}">
                <a16:creationId xmlns:a16="http://schemas.microsoft.com/office/drawing/2014/main" id="{0076A6D8-96BE-1873-0163-80A4C0FFCD35}"/>
              </a:ext>
            </a:extLst>
          </p:cNvPr>
          <p:cNvSpPr>
            <a:spLocks noGrp="1"/>
          </p:cNvSpPr>
          <p:nvPr>
            <p:ph idx="1"/>
          </p:nvPr>
        </p:nvSpPr>
        <p:spPr/>
        <p:txBody>
          <a:bodyPr/>
          <a:lstStyle/>
          <a:p>
            <a:endParaRPr lang="ro-RO"/>
          </a:p>
        </p:txBody>
      </p:sp>
      <p:sp>
        <p:nvSpPr>
          <p:cNvPr id="4" name="Substituent subsol 3">
            <a:extLst>
              <a:ext uri="{FF2B5EF4-FFF2-40B4-BE49-F238E27FC236}">
                <a16:creationId xmlns:a16="http://schemas.microsoft.com/office/drawing/2014/main" id="{8C2B355A-9CFA-0760-2982-4F2C3116C3DD}"/>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128D28E7-CE8F-5CC8-CAC7-71BE7CDA5C44}"/>
              </a:ext>
            </a:extLst>
          </p:cNvPr>
          <p:cNvSpPr>
            <a:spLocks noGrp="1"/>
          </p:cNvSpPr>
          <p:nvPr>
            <p:ph type="sldNum" sz="quarter" idx="12"/>
          </p:nvPr>
        </p:nvSpPr>
        <p:spPr/>
        <p:txBody>
          <a:bodyPr/>
          <a:lstStyle/>
          <a:p>
            <a:fld id="{67AE1BE7-8A36-40E3-A068-EE3205DC9795}" type="slidenum">
              <a:rPr lang="en-US" smtClean="0"/>
              <a:t>8</a:t>
            </a:fld>
            <a:endParaRPr lang="en-US"/>
          </a:p>
        </p:txBody>
      </p:sp>
      <p:pic>
        <p:nvPicPr>
          <p:cNvPr id="1026" name="Picture 2" descr="Diagramă a răspunsurilor din Formulare. Titlul întrebării: B. Alegeți cel mai important factor motivațional pentru îmbunătățirea performanței energetice și/sau reducerea CO2 / amprentei de carbon. . Numărul de răspunsuri: 389 de răspunsuri.">
            <a:extLst>
              <a:ext uri="{FF2B5EF4-FFF2-40B4-BE49-F238E27FC236}">
                <a16:creationId xmlns:a16="http://schemas.microsoft.com/office/drawing/2014/main" id="{625250F9-0B68-8935-CBF3-923E849E3AF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410"/>
          <a:stretch/>
        </p:blipFill>
        <p:spPr bwMode="auto">
          <a:xfrm>
            <a:off x="0" y="1769257"/>
            <a:ext cx="12192000" cy="4594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2500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18E60DA-52BD-9E7D-70FA-1C31BA5C893A}"/>
              </a:ext>
            </a:extLst>
          </p:cNvPr>
          <p:cNvSpPr>
            <a:spLocks noGrp="1"/>
          </p:cNvSpPr>
          <p:nvPr>
            <p:ph type="title"/>
          </p:nvPr>
        </p:nvSpPr>
        <p:spPr>
          <a:xfrm>
            <a:off x="839972" y="286604"/>
            <a:ext cx="11126972" cy="569318"/>
          </a:xfrm>
        </p:spPr>
        <p:txBody>
          <a:bodyPr>
            <a:noAutofit/>
          </a:bodyPr>
          <a:lstStyle/>
          <a:p>
            <a:r>
              <a:rPr lang="en-US" sz="2600" b="1" dirty="0">
                <a:effectLst/>
                <a:latin typeface="Cambria" panose="02040503050406030204" pitchFamily="18" charset="0"/>
                <a:ea typeface="Calibri" panose="020F0502020204030204" pitchFamily="34" charset="0"/>
                <a:cs typeface="Times New Roman" panose="02020603050405020304" pitchFamily="18" charset="0"/>
              </a:rPr>
              <a:t>Results of regression analysis of the drivers of heat pumps system adoption</a:t>
            </a:r>
            <a:endParaRPr lang="ro-RO" sz="2600" dirty="0"/>
          </a:p>
        </p:txBody>
      </p:sp>
      <p:sp>
        <p:nvSpPr>
          <p:cNvPr id="4" name="Substituent subsol 3">
            <a:extLst>
              <a:ext uri="{FF2B5EF4-FFF2-40B4-BE49-F238E27FC236}">
                <a16:creationId xmlns:a16="http://schemas.microsoft.com/office/drawing/2014/main" id="{64DECD92-285E-11E6-8B6A-1DC68D5579CF}"/>
              </a:ext>
            </a:extLst>
          </p:cNvPr>
          <p:cNvSpPr>
            <a:spLocks noGrp="1"/>
          </p:cNvSpPr>
          <p:nvPr>
            <p:ph type="ftr" sz="quarter" idx="11"/>
          </p:nvPr>
        </p:nvSpPr>
        <p:spPr/>
        <p:txBody>
          <a:bodyPr/>
          <a:lstStyle/>
          <a:p>
            <a:r>
              <a:rPr lang="en-US"/>
              <a:t>Conference on Heat Pumps - Bucharest, Romania, 12 of Sept. 2023</a:t>
            </a:r>
          </a:p>
        </p:txBody>
      </p:sp>
      <p:sp>
        <p:nvSpPr>
          <p:cNvPr id="5" name="Substituent număr diapozitiv 4">
            <a:extLst>
              <a:ext uri="{FF2B5EF4-FFF2-40B4-BE49-F238E27FC236}">
                <a16:creationId xmlns:a16="http://schemas.microsoft.com/office/drawing/2014/main" id="{77E19DE4-A829-1580-4C92-985D11A98EE0}"/>
              </a:ext>
            </a:extLst>
          </p:cNvPr>
          <p:cNvSpPr>
            <a:spLocks noGrp="1"/>
          </p:cNvSpPr>
          <p:nvPr>
            <p:ph type="sldNum" sz="quarter" idx="12"/>
          </p:nvPr>
        </p:nvSpPr>
        <p:spPr/>
        <p:txBody>
          <a:bodyPr/>
          <a:lstStyle/>
          <a:p>
            <a:fld id="{67AE1BE7-8A36-40E3-A068-EE3205DC9795}" type="slidenum">
              <a:rPr lang="en-US" smtClean="0"/>
              <a:t>9</a:t>
            </a:fld>
            <a:endParaRPr lang="en-US"/>
          </a:p>
        </p:txBody>
      </p:sp>
      <p:pic>
        <p:nvPicPr>
          <p:cNvPr id="6" name="Imagine 5">
            <a:extLst>
              <a:ext uri="{FF2B5EF4-FFF2-40B4-BE49-F238E27FC236}">
                <a16:creationId xmlns:a16="http://schemas.microsoft.com/office/drawing/2014/main" id="{4ACAAA79-3DF9-6732-80FD-AB7113E93461}"/>
              </a:ext>
            </a:extLst>
          </p:cNvPr>
          <p:cNvPicPr>
            <a:picLocks noChangeAspect="1"/>
          </p:cNvPicPr>
          <p:nvPr/>
        </p:nvPicPr>
        <p:blipFill>
          <a:blip r:embed="rId2"/>
          <a:stretch>
            <a:fillRect/>
          </a:stretch>
        </p:blipFill>
        <p:spPr>
          <a:xfrm>
            <a:off x="2236198" y="1041991"/>
            <a:ext cx="9225699" cy="5343777"/>
          </a:xfrm>
          <a:prstGeom prst="rect">
            <a:avLst/>
          </a:prstGeom>
        </p:spPr>
      </p:pic>
    </p:spTree>
    <p:extLst>
      <p:ext uri="{BB962C8B-B14F-4D97-AF65-F5344CB8AC3E}">
        <p14:creationId xmlns:p14="http://schemas.microsoft.com/office/powerpoint/2010/main" val="2598558444"/>
      </p:ext>
    </p:extLst>
  </p:cSld>
  <p:clrMapOvr>
    <a:masterClrMapping/>
  </p:clrMapOvr>
</p:sld>
</file>

<file path=ppt/theme/theme1.xml><?xml version="1.0" encoding="utf-8"?>
<a:theme xmlns:a="http://schemas.openxmlformats.org/drawingml/2006/main" name="Retrospectivă">
  <a:themeElements>
    <a:clrScheme name="Retrospectivă">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ivă">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ivă">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1366</TotalTime>
  <Words>744</Words>
  <Application>Microsoft Office PowerPoint</Application>
  <PresentationFormat>Ecran lat</PresentationFormat>
  <Paragraphs>100</Paragraphs>
  <Slides>15</Slides>
  <Notes>1</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15</vt:i4>
      </vt:variant>
    </vt:vector>
  </HeadingPairs>
  <TitlesOfParts>
    <vt:vector size="21" baseType="lpstr">
      <vt:lpstr>Arial</vt:lpstr>
      <vt:lpstr>Calibri</vt:lpstr>
      <vt:lpstr>Calibri Light</vt:lpstr>
      <vt:lpstr>Cambria</vt:lpstr>
      <vt:lpstr>Wingdings</vt:lpstr>
      <vt:lpstr>Retrospectivă</vt:lpstr>
      <vt:lpstr>Improvement of Energy Performance through Heat Pumps System. Success Drivers and Barriers in Residential Sector </vt:lpstr>
      <vt:lpstr>Context </vt:lpstr>
      <vt:lpstr>Paper goal</vt:lpstr>
      <vt:lpstr>Method</vt:lpstr>
      <vt:lpstr>Data characteristics</vt:lpstr>
      <vt:lpstr>Prezentare PowerPoint</vt:lpstr>
      <vt:lpstr>Prezentare PowerPoint</vt:lpstr>
      <vt:lpstr>Drivers for improving energy performance by adopting HPT</vt:lpstr>
      <vt:lpstr>Results of regression analysis of the drivers of heat pumps system adoption</vt:lpstr>
      <vt:lpstr>Drivers of heat pumps adoption</vt:lpstr>
      <vt:lpstr>Obstacles to improving energy performance by adopting HPT</vt:lpstr>
      <vt:lpstr>Prezentare PowerPoint</vt:lpstr>
      <vt:lpstr>Obstacles to heat pumps adoption</vt:lpstr>
      <vt:lpstr>Summary of hypotheses testing</vt:lpstr>
      <vt:lpstr>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PAUNESCU CARMEN MONICA</dc:creator>
  <cp:lastModifiedBy>Carmen Monica</cp:lastModifiedBy>
  <cp:revision>89</cp:revision>
  <dcterms:created xsi:type="dcterms:W3CDTF">2020-01-12T19:48:00Z</dcterms:created>
  <dcterms:modified xsi:type="dcterms:W3CDTF">2023-09-12T06:48:59Z</dcterms:modified>
</cp:coreProperties>
</file>