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9" r:id="rId19"/>
    <p:sldId id="290" r:id="rId20"/>
    <p:sldId id="276" r:id="rId21"/>
    <p:sldId id="291" r:id="rId22"/>
    <p:sldId id="277" r:id="rId23"/>
    <p:sldId id="279" r:id="rId24"/>
    <p:sldId id="280" r:id="rId25"/>
    <p:sldId id="292" r:id="rId26"/>
    <p:sldId id="293" r:id="rId27"/>
    <p:sldId id="294" r:id="rId28"/>
  </p:sldIdLst>
  <p:sldSz cx="12192000" cy="6858000"/>
  <p:notesSz cx="6858000" cy="9144000"/>
  <p:defaultTextStyle>
    <a:defPPr>
      <a:defRPr lang="en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859"/>
  </p:normalViewPr>
  <p:slideViewPr>
    <p:cSldViewPr snapToGrid="0">
      <p:cViewPr varScale="1">
        <p:scale>
          <a:sx n="90" d="100"/>
          <a:sy n="90" d="100"/>
        </p:scale>
        <p:origin x="232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Sursa</a:t>
            </a:r>
            <a:r>
              <a:rPr lang="en-US" baseline="0" dirty="0"/>
              <a:t> </a:t>
            </a:r>
            <a:r>
              <a:rPr lang="en-US" baseline="0" dirty="0" err="1"/>
              <a:t>combustibilului</a:t>
            </a:r>
            <a:r>
              <a:rPr lang="en-US" baseline="0" dirty="0"/>
              <a:t> din SACET-</a:t>
            </a:r>
            <a:r>
              <a:rPr lang="en-US" baseline="0" dirty="0" err="1"/>
              <a:t>uri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RO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Procent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Gaz</c:v>
                </c:pt>
                <c:pt idx="1">
                  <c:v>Cărbune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81-8441-A4E4-949D3E844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R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R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err="1"/>
                      <a:t>venituri</a:t>
                    </a:r>
                    <a:r>
                      <a:rPr lang="en-US"/>
                      <a:t> mici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578429227740102"/>
                      <c:h val="0.1136375120927928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20F0-4E84-92C4-1E1F8CF69F2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err="1"/>
                      <a:t>eficiență</a:t>
                    </a:r>
                    <a:r>
                      <a:rPr lang="en-US" dirty="0"/>
                      <a:t> </a:t>
                    </a:r>
                    <a:r>
                      <a:rPr lang="en-US" err="1"/>
                      <a:t>energetică</a:t>
                    </a:r>
                    <a:r>
                      <a:rPr lang="en-US"/>
                      <a:t> scăzută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0F0-4E84-92C4-1E1F8CF69F29}"/>
                </c:ext>
              </c:extLst>
            </c:dLbl>
            <c:dLbl>
              <c:idx val="2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en-US" dirty="0" err="1"/>
                      <a:t>costuri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mari</a:t>
                    </a:r>
                    <a:r>
                      <a:rPr lang="en-US" dirty="0"/>
                      <a:t> cu </a:t>
                    </a:r>
                    <a:r>
                      <a:rPr lang="en-US" dirty="0" err="1"/>
                      <a:t>energia</a:t>
                    </a:r>
                    <a:r>
                      <a:rPr lang="en-US"/>
                      <a:t>
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216660285860129"/>
                      <c:h val="0.1255860225599154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20F0-4E84-92C4-1E1F8CF69F2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venituri mici</c:v>
                </c:pt>
                <c:pt idx="1">
                  <c:v>eficiență energetică scăzută</c:v>
                </c:pt>
                <c:pt idx="2">
                  <c:v>costuri mari cu energia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33.300000000000011</c:v>
                </c:pt>
                <c:pt idx="1">
                  <c:v>33.300000000000011</c:v>
                </c:pt>
                <c:pt idx="2">
                  <c:v>33.300000000000011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F0-4E84-92C4-1E1F8CF69F2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RO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 Tarif negociat cu furnizorul</c:v>
                </c:pt>
                <c:pt idx="1">
                  <c:v>Asistență socială (cu locuirea, costurile cu energia, etc.)</c:v>
                </c:pt>
                <c:pt idx="2">
                  <c:v>Subvenționarea costurilor cu energia </c:v>
                </c:pt>
                <c:pt idx="3">
                  <c:v> Tarife sociale</c:v>
                </c:pt>
                <c:pt idx="4">
                  <c:v>Subvenționarea costurilor cu energia (pt vârstnici)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36</c:v>
                </c:pt>
                <c:pt idx="2">
                  <c:v>32</c:v>
                </c:pt>
                <c:pt idx="3">
                  <c:v>20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E8-4BCA-B421-09CB40B928C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RO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20029539710314001"/>
                  <c:y val="6.7971513881431606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3B-430C-A293-142F28932969}"/>
                </c:ext>
              </c:extLst>
            </c:dLbl>
            <c:dLbl>
              <c:idx val="1"/>
              <c:layout>
                <c:manualLayout>
                  <c:x val="-9.9090235248371697E-2"/>
                  <c:y val="2.5073694379212499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3B-430C-A293-142F28932969}"/>
                </c:ext>
              </c:extLst>
            </c:dLbl>
            <c:dLbl>
              <c:idx val="2"/>
              <c:layout>
                <c:manualLayout>
                  <c:x val="-6.0556649168853997E-2"/>
                  <c:y val="-0.1616351871728569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63B-430C-A293-142F28932969}"/>
                </c:ext>
              </c:extLst>
            </c:dLbl>
            <c:dLbl>
              <c:idx val="5"/>
              <c:layout>
                <c:manualLayout>
                  <c:x val="7.3826066880528798E-2"/>
                  <c:y val="-0.1155988808663829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3B-430C-A293-142F28932969}"/>
                </c:ext>
              </c:extLst>
            </c:dLbl>
            <c:dLbl>
              <c:idx val="6"/>
              <c:layout>
                <c:manualLayout>
                  <c:x val="0.14857526489744299"/>
                  <c:y val="-0.13636084124048101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63B-430C-A293-142F28932969}"/>
                </c:ext>
              </c:extLst>
            </c:dLbl>
            <c:dLbl>
              <c:idx val="7"/>
              <c:layout>
                <c:manualLayout>
                  <c:x val="-2.05804656362399E-2"/>
                  <c:y val="7.33872526118817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63B-430C-A293-142F28932969}"/>
                </c:ext>
              </c:extLst>
            </c:dLbl>
            <c:dLbl>
              <c:idx val="8"/>
              <c:layout>
                <c:manualLayout>
                  <c:x val="-7.29764508603091E-2"/>
                  <c:y val="2.051160923388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63B-430C-A293-142F28932969}"/>
                </c:ext>
              </c:extLst>
            </c:dLbl>
            <c:dLbl>
              <c:idx val="9"/>
              <c:layout>
                <c:manualLayout>
                  <c:x val="-0.102239112472052"/>
                  <c:y val="-0.10893088101531399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63B-430C-A293-142F28932969}"/>
                </c:ext>
              </c:extLst>
            </c:dLbl>
            <c:dLbl>
              <c:idx val="10"/>
              <c:layout>
                <c:manualLayout>
                  <c:x val="6.4326091183046594E-2"/>
                  <c:y val="-9.0929859057025303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63B-430C-A293-142F28932969}"/>
                </c:ext>
              </c:extLst>
            </c:dLbl>
            <c:dLbl>
              <c:idx val="11"/>
              <c:layout>
                <c:manualLayout>
                  <c:x val="0.171940069991251"/>
                  <c:y val="-0.10246875538587701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63B-430C-A293-142F28932969}"/>
                </c:ext>
              </c:extLst>
            </c:dLbl>
            <c:dLbl>
              <c:idx val="12"/>
              <c:layout>
                <c:manualLayout>
                  <c:x val="0.32098765432098803"/>
                  <c:y val="-5.8731265572186303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63B-430C-A293-142F28932969}"/>
                </c:ext>
              </c:extLst>
            </c:dLbl>
            <c:dLbl>
              <c:idx val="13"/>
              <c:layout>
                <c:manualLayout>
                  <c:x val="0.43647163896179603"/>
                  <c:y val="-4.1961108641107102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63B-430C-A293-142F289329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RO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Sheet1!$A$2:$A$15</c:f>
              <c:strCache>
                <c:ptCount val="14"/>
                <c:pt idx="0">
                  <c:v>Oferirea unor produse/ furnizori standard</c:v>
                </c:pt>
                <c:pt idx="1">
                  <c:v>Plângerile consumatorilor</c:v>
                </c:pt>
                <c:pt idx="2">
                  <c:v>Prohibiții generale de la deconectare</c:v>
                </c:pt>
                <c:pt idx="3">
                  <c:v>Prohibiții de la deconectare pe timp de iarnă</c:v>
                </c:pt>
                <c:pt idx="4">
                  <c:v>Prohibiții țintite de la deconectare</c:v>
                </c:pt>
                <c:pt idx="5">
                  <c:v>Cod de conduită pentru utilități</c:v>
                </c:pt>
                <c:pt idx="6">
                  <c:v>Protecția datornicilor (schimbarea furnizorului)</c:v>
                </c:pt>
                <c:pt idx="7">
                  <c:v>Raportarea și înregistrarea consumatorilor vulnerabili</c:v>
                </c:pt>
                <c:pt idx="8">
                  <c:v>Sistem îmbunătățit de distribuție a subvenției pentru distribuție</c:v>
                </c:pt>
                <c:pt idx="9">
                  <c:v>Extinderea sistemului de alimentare cu gaz</c:v>
                </c:pt>
                <c:pt idx="10">
                  <c:v>Consiliere adițională/ helpline</c:v>
                </c:pt>
                <c:pt idx="11">
                  <c:v>Reglementatorii asigură tarife echitabile</c:v>
                </c:pt>
                <c:pt idx="12">
                  <c:v>Notificarea schimbărilor de preț</c:v>
                </c:pt>
                <c:pt idx="13">
                  <c:v>Amenzi aplicate de reglementatori </c:v>
                </c:pt>
              </c:strCache>
            </c:strRef>
          </c:cat>
          <c:val>
            <c:numRef>
              <c:f>Sheet1!$B$2:$B$15</c:f>
              <c:numCache>
                <c:formatCode>0%</c:formatCode>
                <c:ptCount val="14"/>
                <c:pt idx="0">
                  <c:v>0.12</c:v>
                </c:pt>
                <c:pt idx="1">
                  <c:v>0.11</c:v>
                </c:pt>
                <c:pt idx="2">
                  <c:v>0.14000000000000001</c:v>
                </c:pt>
                <c:pt idx="3">
                  <c:v>0.1</c:v>
                </c:pt>
                <c:pt idx="4">
                  <c:v>0.16</c:v>
                </c:pt>
                <c:pt idx="5">
                  <c:v>0.08</c:v>
                </c:pt>
                <c:pt idx="6">
                  <c:v>7.0000000000000007E-2</c:v>
                </c:pt>
                <c:pt idx="7">
                  <c:v>0.11</c:v>
                </c:pt>
                <c:pt idx="8">
                  <c:v>0.02</c:v>
                </c:pt>
                <c:pt idx="9">
                  <c:v>0.03</c:v>
                </c:pt>
                <c:pt idx="10">
                  <c:v>0.01</c:v>
                </c:pt>
                <c:pt idx="11">
                  <c:v>0.03</c:v>
                </c:pt>
                <c:pt idx="12">
                  <c:v>0.01</c:v>
                </c:pt>
                <c:pt idx="13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63B-430C-A293-142F28932969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RO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17736499951394999"/>
                  <c:y val="-5.596205043345949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3B-4893-A7C1-432FAED8C756}"/>
                </c:ext>
              </c:extLst>
            </c:dLbl>
            <c:dLbl>
              <c:idx val="1"/>
              <c:layout>
                <c:manualLayout>
                  <c:x val="-0.12770894089627699"/>
                  <c:y val="-8.02812231992486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3B-4893-A7C1-432FAED8C756}"/>
                </c:ext>
              </c:extLst>
            </c:dLbl>
            <c:dLbl>
              <c:idx val="2"/>
              <c:layout>
                <c:manualLayout>
                  <c:x val="0.20302131782418306"/>
                  <c:y val="-1.863817840070201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4A-9B44-813F-14ACA834EDEE}"/>
                </c:ext>
              </c:extLst>
            </c:dLbl>
            <c:dLbl>
              <c:idx val="3"/>
              <c:layout>
                <c:manualLayout>
                  <c:x val="7.6299059163561847E-3"/>
                  <c:y val="0.339910300152177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4A-9B44-813F-14ACA834EDEE}"/>
                </c:ext>
              </c:extLst>
            </c:dLbl>
            <c:dLbl>
              <c:idx val="4"/>
              <c:layout>
                <c:manualLayout>
                  <c:x val="0"/>
                  <c:y val="0.1465951355142236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3B-4893-A7C1-432FAED8C756}"/>
                </c:ext>
              </c:extLst>
            </c:dLbl>
            <c:dLbl>
              <c:idx val="5"/>
              <c:layout>
                <c:manualLayout>
                  <c:x val="7.22965271702148E-2"/>
                  <c:y val="-0.1229080439085839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3B-4893-A7C1-432FAED8C756}"/>
                </c:ext>
              </c:extLst>
            </c:dLbl>
            <c:dLbl>
              <c:idx val="6"/>
              <c:layout>
                <c:manualLayout>
                  <c:x val="0.145453728006221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3B-4893-A7C1-432FAED8C756}"/>
                </c:ext>
              </c:extLst>
            </c:dLbl>
            <c:dLbl>
              <c:idx val="7"/>
              <c:layout>
                <c:manualLayout>
                  <c:x val="0.18803696412948401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B3B-4893-A7C1-432FAED8C7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  Legislație</c:v>
                </c:pt>
                <c:pt idx="1">
                  <c:v> Granturi, împrumuturi sau deduceri fiscal pentru reabilitarea locuințelor (nețintite)</c:v>
                </c:pt>
                <c:pt idx="2">
                  <c:v> Granturi, împrumuturi sau deduceri fiscal pentru reabilitarea locuințelor (țintite)</c:v>
                </c:pt>
                <c:pt idx="3">
                  <c:v> Granturi pentru electrocasnice (nețintite)</c:v>
                </c:pt>
                <c:pt idx="4">
                  <c:v>Măsuri de îmbunătățire a locuințelor închiriate</c:v>
                </c:pt>
                <c:pt idx="5">
                  <c:v>Granturi pentru electrocasnice (țintite)</c:v>
                </c:pt>
                <c:pt idx="6">
                  <c:v> Îmbunătățirea eficienței energetice a locuințelor sociale</c:v>
                </c:pt>
                <c:pt idx="7">
                  <c:v> Consiliere pentru eficiență energetică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</c:v>
                </c:pt>
                <c:pt idx="1">
                  <c:v>42</c:v>
                </c:pt>
                <c:pt idx="2">
                  <c:v>21</c:v>
                </c:pt>
                <c:pt idx="3">
                  <c:v>8</c:v>
                </c:pt>
                <c:pt idx="4">
                  <c:v>4</c:v>
                </c:pt>
                <c:pt idx="5">
                  <c:v>4</c:v>
                </c:pt>
                <c:pt idx="6">
                  <c:v>8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B3B-4893-A7C1-432FAED8C75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RO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0.34362</cdr:x>
      <cdr:y>0.40679</cdr:y>
    </cdr:from>
    <cdr:to>
      <cdr:x>0.66667</cdr:x>
      <cdr:y>0.60573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27868" y="2319866"/>
          <a:ext cx="2658532" cy="11345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F4E480B-94D6-46F9-A2B6-B98D311FDC19}"/>
              </a:ext>
            </a:extLst>
          </p:cNvPr>
          <p:cNvGrpSpPr/>
          <p:nvPr/>
        </p:nvGrpSpPr>
        <p:grpSpPr>
          <a:xfrm>
            <a:off x="0" y="0"/>
            <a:ext cx="12191999" cy="6861600"/>
            <a:chOff x="1" y="0"/>
            <a:chExt cx="12191999" cy="68616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7183CDE-91A1-40C3-8E80-66F89E1C2D53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" y="1640114"/>
              <a:ext cx="5217886" cy="521788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6756515-F9AA-46BD-8DD2-AA15BA492A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84514" y="0"/>
              <a:ext cx="4320000" cy="4320000"/>
            </a:xfrm>
            <a:prstGeom prst="ellipse">
              <a:avLst/>
            </a:prstGeom>
            <a:solidFill>
              <a:schemeClr val="accent3">
                <a:alpha val="96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BA365E2-8B71-408B-9092-0104216AC7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9057" y="1230054"/>
              <a:ext cx="5506886" cy="5506886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EDB8D7A-1BF6-4CDB-B93A-7736955F5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0092" y="0"/>
              <a:ext cx="10800000" cy="6858000"/>
              <a:chOff x="2328000" y="0"/>
              <a:chExt cx="2880000" cy="14400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AACD774-5167-46C7-8A62-6E2FE4BE9469}"/>
                  </a:ext>
                </a:extLst>
              </p:cNvPr>
              <p:cNvSpPr/>
              <p:nvPr/>
            </p:nvSpPr>
            <p:spPr>
              <a:xfrm>
                <a:off x="376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6E0F2D8-452E-48F9-9912-C47EAEAE1802}"/>
                  </a:ext>
                </a:extLst>
              </p:cNvPr>
              <p:cNvSpPr/>
              <p:nvPr/>
            </p:nvSpPr>
            <p:spPr>
              <a:xfrm flipH="1">
                <a:off x="232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FBBF95-430B-427C-A6E8-DB899217FC00}"/>
                </a:ext>
              </a:extLst>
            </p:cNvPr>
            <p:cNvGrpSpPr>
              <a:grpSpLocks noChangeAspect="1"/>
            </p:cNvGrpSpPr>
            <p:nvPr/>
          </p:nvGrpSpPr>
          <p:grpSpPr>
            <a:xfrm rot="5400000">
              <a:off x="7048499" y="1714500"/>
              <a:ext cx="6858000" cy="3429000"/>
              <a:chOff x="0" y="0"/>
              <a:chExt cx="2880000" cy="144000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BEE64698-3ED2-4395-B7FC-65248E437E0A}"/>
                  </a:ext>
                </a:extLst>
              </p:cNvPr>
              <p:cNvSpPr/>
              <p:nvPr/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E20B1E1-CE09-4C2A-A3FB-DB8026C54E98}"/>
                  </a:ext>
                </a:extLst>
              </p:cNvPr>
              <p:cNvSpPr/>
              <p:nvPr/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CB2405B-A907-48B3-906A-FB3573C0B28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602287" y="271887"/>
              <a:ext cx="6589713" cy="658971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6DC8E2D9-6729-4614-8667-C1016D3182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CEEBB1-1A1F-4A2C-B805-719CF98F6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000" y="540000"/>
            <a:ext cx="11090273" cy="3798000"/>
          </a:xfrm>
        </p:spPr>
        <p:txBody>
          <a:bodyPr anchor="b"/>
          <a:lstStyle>
            <a:lvl1pPr algn="l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6CC87B-ED2D-4303-BD40-E7AF14C03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4508500"/>
            <a:ext cx="7345362" cy="1800224"/>
          </a:xfrm>
        </p:spPr>
        <p:txBody>
          <a:bodyPr/>
          <a:lstStyle>
            <a:lvl1pPr marL="0" indent="0" algn="l">
              <a:buNone/>
              <a:defRPr sz="16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880B4-5679-491C-963F-EC47B048C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65D6D-3F98-4BE8-A069-B96409902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CD51D-8E06-4959-88C9-647415079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19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C461672-F18A-4768-9850-0531FD3720BA}"/>
              </a:ext>
            </a:extLst>
          </p:cNvPr>
          <p:cNvGrpSpPr/>
          <p:nvPr/>
        </p:nvGrpSpPr>
        <p:grpSpPr>
          <a:xfrm rot="10800000">
            <a:off x="5921828" y="2876440"/>
            <a:ext cx="6270171" cy="3981559"/>
            <a:chOff x="0" y="0"/>
            <a:chExt cx="10800000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FA73898-D78C-45F9-AFC1-2AB16F6725C2}"/>
                </a:ext>
              </a:extLst>
            </p:cNvPr>
            <p:cNvSpPr/>
            <p:nvPr/>
          </p:nvSpPr>
          <p:spPr>
            <a:xfrm>
              <a:off x="540000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C423E3-700B-43D6-A2CB-F3C871632C20}"/>
                </a:ext>
              </a:extLst>
            </p:cNvPr>
            <p:cNvSpPr/>
            <p:nvPr/>
          </p:nvSpPr>
          <p:spPr>
            <a:xfrm flipH="1">
              <a:off x="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2F05B2A-1EC7-4131-B899-C7ECB9A502E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0" y="-1"/>
            <a:ext cx="9361714" cy="4680857"/>
            <a:chOff x="0" y="0"/>
            <a:chExt cx="2880000" cy="1440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7711D4C-4FFE-4151-B53D-60890F0F5827}"/>
                </a:ext>
              </a:extLst>
            </p:cNvPr>
            <p:cNvSpPr/>
            <p:nvPr/>
          </p:nvSpPr>
          <p:spPr>
            <a:xfrm>
              <a:off x="144000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69D6393-413D-4151-BC2C-43161BE4A799}"/>
                </a:ext>
              </a:extLst>
            </p:cNvPr>
            <p:cNvSpPr/>
            <p:nvPr/>
          </p:nvSpPr>
          <p:spPr>
            <a:xfrm flipH="1">
              <a:off x="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96370B9-6459-4B05-9A8B-A9E7FA8966CD}"/>
              </a:ext>
            </a:extLst>
          </p:cNvPr>
          <p:cNvSpPr>
            <a:spLocks noChangeAspect="1"/>
          </p:cNvSpPr>
          <p:nvPr/>
        </p:nvSpPr>
        <p:spPr>
          <a:xfrm rot="10800000">
            <a:off x="8430794" y="3096793"/>
            <a:ext cx="3761205" cy="3761205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0"/>
                </a:schemeClr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3AC0C6-74C3-4E55-AA42-A9F1A4B1B210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6589713" cy="658971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60000"/>
                </a:schemeClr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2C27A4-86D3-4C83-8022-E37A8672A9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1FF59-E1BE-4475-953B-5BF6FBC10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1090273" cy="18002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F1F045-44C5-4165-A640-4E4D33A595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40000" y="2528887"/>
            <a:ext cx="11090276" cy="377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7047A-D05B-44E9-A240-BDB881C42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CB2E8-A68D-478D-A728-C9612848C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E4F1D-3280-4DB5-B2E0-DA7F1071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6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C627D45-FE54-49FF-A37F-6206993AEFD8}"/>
              </a:ext>
            </a:extLst>
          </p:cNvPr>
          <p:cNvGrpSpPr/>
          <p:nvPr/>
        </p:nvGrpSpPr>
        <p:grpSpPr>
          <a:xfrm>
            <a:off x="0" y="-3"/>
            <a:ext cx="12192000" cy="6858003"/>
            <a:chOff x="0" y="-3"/>
            <a:chExt cx="12192000" cy="6858003"/>
          </a:xfrm>
        </p:grpSpPr>
        <p:sp useBgFill="1">
          <p:nvSpPr>
            <p:cNvPr id="8" name="Rectangle 7">
              <a:extLst>
                <a:ext uri="{FF2B5EF4-FFF2-40B4-BE49-F238E27FC236}">
                  <a16:creationId xmlns:a16="http://schemas.microsoft.com/office/drawing/2014/main" id="{879CEFA6-CCA5-4FEF-B53D-E74B1E67E9C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CFCD768-2100-4B20-87EF-9F92EFBD8F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2000" y="-3"/>
              <a:ext cx="11520000" cy="5760000"/>
              <a:chOff x="5981700" y="-1"/>
              <a:chExt cx="6042660" cy="302133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0D1B599-DFF1-4E00-9EAE-EE32BD7B4860}"/>
                  </a:ext>
                </a:extLst>
              </p:cNvPr>
              <p:cNvSpPr/>
              <p:nvPr/>
            </p:nvSpPr>
            <p:spPr>
              <a:xfrm>
                <a:off x="9003030" y="-1"/>
                <a:ext cx="3021330" cy="302133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0FCF7F6-290B-4DE7-BA60-863CBF95C2AF}"/>
                  </a:ext>
                </a:extLst>
              </p:cNvPr>
              <p:cNvSpPr/>
              <p:nvPr/>
            </p:nvSpPr>
            <p:spPr>
              <a:xfrm flipH="1">
                <a:off x="5981700" y="-1"/>
                <a:ext cx="3021330" cy="302133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59358AB-E1C9-402B-9F3F-28B4F50DAC6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334000" y="0"/>
              <a:ext cx="6858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60000"/>
                  </a:schemeClr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78C24EC-8C5D-4A7E-9D57-C752E0DC9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2538000"/>
              <a:ext cx="4320000" cy="4320000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6C0B30A-4855-4424-B3A8-AC110CA8356F}"/>
                </a:ext>
              </a:extLst>
            </p:cNvPr>
            <p:cNvGrpSpPr/>
            <p:nvPr/>
          </p:nvGrpSpPr>
          <p:grpSpPr>
            <a:xfrm rot="10800000">
              <a:off x="1" y="2948940"/>
              <a:ext cx="7818118" cy="3909059"/>
              <a:chOff x="0" y="0"/>
              <a:chExt cx="2880000" cy="1440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C119EB9-1A9A-45A4-AE16-9968A70C5C35}"/>
                  </a:ext>
                </a:extLst>
              </p:cNvPr>
              <p:cNvSpPr/>
              <p:nvPr/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A5B7B85-4DC3-4343-B734-4852DD5DF033}"/>
                  </a:ext>
                </a:extLst>
              </p:cNvPr>
              <p:cNvSpPr/>
              <p:nvPr/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3F3733E-DBA5-4A25-9315-B7A1A5E7A1FF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0" y="521786"/>
              <a:ext cx="6336213" cy="633621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60000">
                  <a:schemeClr val="accent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AAB30D07-BE85-45CD-8055-8C57B00E29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FFCCA-9DBF-4E0A-BDC6-F7B8F39BD7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12238" y="539999"/>
            <a:ext cx="2628900" cy="57687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1F1B23-21CD-4A3B-938B-5502019A1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50863" y="539999"/>
            <a:ext cx="8245475" cy="57687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9C884-5A98-4C01-BB89-098AC6966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4D22-9CD7-4FC6-9444-21948246C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ECC14-D66C-401A-A0C9-DFCA5533A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077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67416F32-9D98-4340-82E8-E90CE00AD2AC}"/>
              </a:ext>
            </a:extLst>
          </p:cNvPr>
          <p:cNvGrpSpPr/>
          <p:nvPr/>
        </p:nvGrpSpPr>
        <p:grpSpPr>
          <a:xfrm flipV="1">
            <a:off x="0" y="-1"/>
            <a:ext cx="12191999" cy="6861601"/>
            <a:chOff x="0" y="-1"/>
            <a:chExt cx="12191999" cy="6861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375AB4-82BB-418F-A50F-6180F68724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0"/>
              <a:ext cx="5217886" cy="521788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FDD54B2-4A3F-4BFE-8FF0-82CA73F4AE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0280" y="2148106"/>
              <a:ext cx="4320000" cy="4320000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0876F96-77AB-4E72-B1D2-FA45F4E3C0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0"/>
              <a:ext cx="6347046" cy="6347046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B08A2E9-6518-449E-940B-8518A1D850BB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0" y="-1"/>
              <a:ext cx="10800000" cy="6858000"/>
              <a:chOff x="2328000" y="0"/>
              <a:chExt cx="2880000" cy="1440000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0A86BE0-76B3-4EA0-BA2D-05266013A814}"/>
                  </a:ext>
                </a:extLst>
              </p:cNvPr>
              <p:cNvSpPr/>
              <p:nvPr/>
            </p:nvSpPr>
            <p:spPr>
              <a:xfrm>
                <a:off x="376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BA13564-810C-4398-AA63-67B020811FCB}"/>
                  </a:ext>
                </a:extLst>
              </p:cNvPr>
              <p:cNvSpPr/>
              <p:nvPr/>
            </p:nvSpPr>
            <p:spPr>
              <a:xfrm flipH="1">
                <a:off x="232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555E1EF-6216-47FA-BBCA-7C0C8C2DAB8C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602286" y="271887"/>
              <a:ext cx="6589713" cy="658971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D8D85657-6A77-4466-887F-EE948B9CD2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D35498-B0C3-40BD-9407-6D0C0587E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2F85E-0893-4D8C-816A-5193CC6DC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0000">
              <a:defRPr/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46A9C-9655-49F5-85B3-A8A37F4F5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F896C-71D7-487F-A1B9-CBBE6DF4D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228E8-7B8A-4153-BEB2-BD5A69F25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6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E54407D-DBA4-414C-ACA5-30D7B87C652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D518BC-8E44-4DAA-A8B9-2CFBD91DCDCD}"/>
                </a:ext>
              </a:extLst>
            </p:cNvPr>
            <p:cNvSpPr/>
            <p:nvPr/>
          </p:nvSpPr>
          <p:spPr>
            <a:xfrm rot="10800000" flipH="1">
              <a:off x="0" y="2019649"/>
              <a:ext cx="4838350" cy="483835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60000">
                  <a:schemeClr val="accent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67C3660-39CD-431D-8E64-37508FFEAC9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03875" y="0"/>
              <a:ext cx="6521820" cy="3260910"/>
              <a:chOff x="0" y="0"/>
              <a:chExt cx="2880000" cy="144000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4CCE569-E461-438A-A235-B96A542AF82F}"/>
                  </a:ext>
                </a:extLst>
              </p:cNvPr>
              <p:cNvSpPr/>
              <p:nvPr/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3F9DF1F-1F74-476C-AD41-22AC3F8A65A0}"/>
                  </a:ext>
                </a:extLst>
              </p:cNvPr>
              <p:cNvSpPr/>
              <p:nvPr/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BE49ED5-9713-43D1-AE9E-3F9FE5574077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334000" y="0"/>
              <a:ext cx="6858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60000"/>
                  </a:schemeClr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21A2854-1482-4441-85EA-D7B9F3EF56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4887" y="2538000"/>
              <a:ext cx="4320000" cy="4320000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ED36A6D-894D-44DA-851C-345A414F3F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36F1DF-CD42-4695-A7D0-2F5B19305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7345362" cy="5768725"/>
          </a:xfrm>
        </p:spPr>
        <p:txBody>
          <a:bodyPr anchor="t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49160-0F86-4FCA-8718-6980E99C7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75612" y="540000"/>
            <a:ext cx="3565523" cy="5768725"/>
          </a:xfrm>
        </p:spPr>
        <p:txBody>
          <a:bodyPr anchor="t"/>
          <a:lstStyle>
            <a:lvl1pPr marL="0" indent="0">
              <a:buNone/>
              <a:defRPr sz="1800" cap="all" spc="3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C6CBB-DABA-4F2E-8574-46747E15E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F86BC-9ECC-439C-BF2E-F0B7EF193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42552-C4C9-44EE-B7CB-5A652393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6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5774299-531D-4CAC-881D-7EB68BC99FCC}"/>
              </a:ext>
            </a:extLst>
          </p:cNvPr>
          <p:cNvGrpSpPr/>
          <p:nvPr/>
        </p:nvGrpSpPr>
        <p:grpSpPr>
          <a:xfrm>
            <a:off x="0" y="-3"/>
            <a:ext cx="12192000" cy="6858003"/>
            <a:chOff x="0" y="-3"/>
            <a:chExt cx="12192000" cy="6858003"/>
          </a:xfrm>
        </p:grpSpPr>
        <p:sp useBgFill="1">
          <p:nvSpPr>
            <p:cNvPr id="9" name="Rectangle 8">
              <a:extLst>
                <a:ext uri="{FF2B5EF4-FFF2-40B4-BE49-F238E27FC236}">
                  <a16:creationId xmlns:a16="http://schemas.microsoft.com/office/drawing/2014/main" id="{A17676CF-DDCC-48C1-AC68-CDA0B9E47FD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052D363-F6F5-455B-A2F2-A12B30CEE5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2000" y="-3"/>
              <a:ext cx="11520000" cy="5760000"/>
              <a:chOff x="5981700" y="-1"/>
              <a:chExt cx="6042660" cy="302133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0C396B8-00CA-4AE9-A0A5-B4E2B2A2AC07}"/>
                  </a:ext>
                </a:extLst>
              </p:cNvPr>
              <p:cNvSpPr/>
              <p:nvPr/>
            </p:nvSpPr>
            <p:spPr>
              <a:xfrm>
                <a:off x="9003030" y="-1"/>
                <a:ext cx="3021330" cy="302133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6660166-3107-4058-A259-59B0527306BD}"/>
                  </a:ext>
                </a:extLst>
              </p:cNvPr>
              <p:cNvSpPr/>
              <p:nvPr/>
            </p:nvSpPr>
            <p:spPr>
              <a:xfrm flipH="1">
                <a:off x="5981700" y="-1"/>
                <a:ext cx="3021330" cy="302133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2BE934E-3063-4D0F-AFDE-68D58D336CBE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334000" y="0"/>
              <a:ext cx="6858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60000"/>
                  </a:schemeClr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39660FA-744A-4CB3-9BED-C59793E3BF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0" y="2538000"/>
              <a:ext cx="4320000" cy="4320000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E313EEC-733B-4019-8A0B-3FA768B8DB7A}"/>
                </a:ext>
              </a:extLst>
            </p:cNvPr>
            <p:cNvGrpSpPr/>
            <p:nvPr/>
          </p:nvGrpSpPr>
          <p:grpSpPr>
            <a:xfrm rot="10800000">
              <a:off x="1" y="2948940"/>
              <a:ext cx="7818118" cy="3909059"/>
              <a:chOff x="0" y="0"/>
              <a:chExt cx="2880000" cy="144000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21FE91F-780C-4ABD-ADE8-0EFDB7196A10}"/>
                  </a:ext>
                </a:extLst>
              </p:cNvPr>
              <p:cNvSpPr/>
              <p:nvPr/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09EA389-EE78-4475-A390-5EDED23C2D68}"/>
                  </a:ext>
                </a:extLst>
              </p:cNvPr>
              <p:cNvSpPr/>
              <p:nvPr/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E492A94-8867-4C62-9D40-4023C41E0AF8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0" y="521786"/>
              <a:ext cx="6336213" cy="633621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60000">
                  <a:schemeClr val="accent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A3DAD7C5-BA12-4557-8BC4-72C69B0D59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4412EC-56C0-4009-B2E3-D63F9EECB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39999"/>
            <a:ext cx="11090275" cy="1209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C84F-F3B7-4BF4-A328-BCF5ADD329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0000" y="1929600"/>
            <a:ext cx="5437186" cy="438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919CD5-DBB4-4749-980D-B5B40ECB67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3950" y="1929600"/>
            <a:ext cx="5437186" cy="438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CFC378-6572-43DF-8344-59DE8122C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67A14-246A-4DDF-865C-68F6E1690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74B6D-E110-478C-94B9-2F8199E58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92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130F7E5-A40E-4C9C-8E4F-3935B9182C4A}"/>
              </a:ext>
            </a:extLst>
          </p:cNvPr>
          <p:cNvGrpSpPr/>
          <p:nvPr/>
        </p:nvGrpSpPr>
        <p:grpSpPr>
          <a:xfrm>
            <a:off x="0" y="-2"/>
            <a:ext cx="12191999" cy="6858001"/>
            <a:chOff x="0" y="-2"/>
            <a:chExt cx="12191999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E67B504-02A7-4203-87D0-07D333D71917}"/>
                </a:ext>
              </a:extLst>
            </p:cNvPr>
            <p:cNvSpPr/>
            <p:nvPr/>
          </p:nvSpPr>
          <p:spPr>
            <a:xfrm>
              <a:off x="7995665" y="2562224"/>
              <a:ext cx="4196334" cy="429577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34000">
                  <a:schemeClr val="accent3">
                    <a:alpha val="20000"/>
                  </a:schemeClr>
                </a:gs>
                <a:gs pos="65000">
                  <a:schemeClr val="accent3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A1158F3-E1C3-400D-8505-628DB94365CE}"/>
                </a:ext>
              </a:extLst>
            </p:cNvPr>
            <p:cNvGrpSpPr/>
            <p:nvPr/>
          </p:nvGrpSpPr>
          <p:grpSpPr>
            <a:xfrm rot="16200000">
              <a:off x="2295528" y="-2295528"/>
              <a:ext cx="6858000" cy="11449051"/>
              <a:chOff x="0" y="2333625"/>
              <a:chExt cx="9515474" cy="3766109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EADDCE-3295-4F24-8700-C93B5457C2B7}"/>
                  </a:ext>
                </a:extLst>
              </p:cNvPr>
              <p:cNvSpPr/>
              <p:nvPr/>
            </p:nvSpPr>
            <p:spPr>
              <a:xfrm>
                <a:off x="4757737" y="2333625"/>
                <a:ext cx="4757737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F95C76A-5429-458C-BC9D-E1053EF7B84F}"/>
                  </a:ext>
                </a:extLst>
              </p:cNvPr>
              <p:cNvSpPr/>
              <p:nvPr/>
            </p:nvSpPr>
            <p:spPr>
              <a:xfrm flipH="1">
                <a:off x="0" y="2333625"/>
                <a:ext cx="4757737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D0E8A42-259A-43FA-B284-B459D7364097}"/>
                </a:ext>
              </a:extLst>
            </p:cNvPr>
            <p:cNvGrpSpPr>
              <a:grpSpLocks noChangeAspect="1"/>
            </p:cNvGrpSpPr>
            <p:nvPr/>
          </p:nvGrpSpPr>
          <p:grpSpPr>
            <a:xfrm rot="5400000">
              <a:off x="3583369" y="-3583369"/>
              <a:ext cx="4713262" cy="11880000"/>
              <a:chOff x="1" y="0"/>
              <a:chExt cx="8305797" cy="685800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900B4F1-619C-4C0E-B749-1843F22C946A}"/>
                  </a:ext>
                </a:extLst>
              </p:cNvPr>
              <p:cNvSpPr/>
              <p:nvPr/>
            </p:nvSpPr>
            <p:spPr>
              <a:xfrm>
                <a:off x="931" y="3429000"/>
                <a:ext cx="8304867" cy="3429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alpha val="60000"/>
                    </a:schemeClr>
                  </a:gs>
                  <a:gs pos="63000">
                    <a:schemeClr val="accent3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E6F70BB-DCCC-4CF0-B5BB-95A965A99947}"/>
                  </a:ext>
                </a:extLst>
              </p:cNvPr>
              <p:cNvSpPr/>
              <p:nvPr/>
            </p:nvSpPr>
            <p:spPr>
              <a:xfrm flipV="1">
                <a:off x="1" y="0"/>
                <a:ext cx="8304867" cy="3429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alpha val="60000"/>
                    </a:schemeClr>
                  </a:gs>
                  <a:gs pos="63000">
                    <a:schemeClr val="accent3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3E6C50C-C1DA-44E1-B254-3B7228879DCD}"/>
                </a:ext>
              </a:extLst>
            </p:cNvPr>
            <p:cNvGrpSpPr/>
            <p:nvPr/>
          </p:nvGrpSpPr>
          <p:grpSpPr>
            <a:xfrm>
              <a:off x="2676525" y="0"/>
              <a:ext cx="9515473" cy="3766109"/>
              <a:chOff x="2333625" y="2433367"/>
              <a:chExt cx="9897159" cy="376610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FC6EEED-A40A-4D1C-BE6B-11DD62770607}"/>
                  </a:ext>
                </a:extLst>
              </p:cNvPr>
              <p:cNvSpPr/>
              <p:nvPr/>
            </p:nvSpPr>
            <p:spPr>
              <a:xfrm>
                <a:off x="7282205" y="2433367"/>
                <a:ext cx="4948579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527FF3FB-FDFC-4659-A7D6-ABED74010E82}"/>
                  </a:ext>
                </a:extLst>
              </p:cNvPr>
              <p:cNvSpPr/>
              <p:nvPr/>
            </p:nvSpPr>
            <p:spPr>
              <a:xfrm flipH="1">
                <a:off x="2333625" y="2433367"/>
                <a:ext cx="4948579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1548ED5-6668-4672-88DC-40E92508ACA2}"/>
                </a:ext>
              </a:extLst>
            </p:cNvPr>
            <p:cNvGrpSpPr/>
            <p:nvPr/>
          </p:nvGrpSpPr>
          <p:grpSpPr>
            <a:xfrm>
              <a:off x="0" y="0"/>
              <a:ext cx="9515473" cy="3766109"/>
              <a:chOff x="0" y="2333625"/>
              <a:chExt cx="9515473" cy="3766109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75AE1B2-E73F-4E6E-AAFB-FB1C02684D32}"/>
                  </a:ext>
                </a:extLst>
              </p:cNvPr>
              <p:cNvSpPr/>
              <p:nvPr/>
            </p:nvSpPr>
            <p:spPr>
              <a:xfrm>
                <a:off x="4757737" y="2333625"/>
                <a:ext cx="4757736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D750F2D6-C0E1-4AFE-AB87-083292737609}"/>
                  </a:ext>
                </a:extLst>
              </p:cNvPr>
              <p:cNvSpPr/>
              <p:nvPr/>
            </p:nvSpPr>
            <p:spPr>
              <a:xfrm flipH="1">
                <a:off x="0" y="2333625"/>
                <a:ext cx="4757736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4ECC0D66-F2BE-4BF4-87F6-CE618B5C89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0BCA11-08C2-4C9A-B0A3-31C9051CD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39999"/>
            <a:ext cx="11090273" cy="1210396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2CEB0-C969-40EA-A5E2-8D875E28A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1929783"/>
            <a:ext cx="5448052" cy="792161"/>
          </a:xfrm>
        </p:spPr>
        <p:txBody>
          <a:bodyPr anchor="b"/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0F41A6-112E-4305-A0BA-6E119A77A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2937844"/>
            <a:ext cx="5437186" cy="3376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C672C5-31B9-443B-8DEE-5523646891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949" y="1929782"/>
            <a:ext cx="5437187" cy="792000"/>
          </a:xfrm>
        </p:spPr>
        <p:txBody>
          <a:bodyPr anchor="b"/>
          <a:lstStyle>
            <a:lvl1pPr marL="0" indent="0">
              <a:buNone/>
              <a:defRPr sz="1600" b="0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D18B9D-8B21-4249-A3AD-8FBE48F0F5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950" y="2937844"/>
            <a:ext cx="5437186" cy="3376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B60881-13B2-4064-84FB-6D071F36C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9FCE5D-D5EF-485D-97FA-2614FF964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204FC-4F66-417C-8E4B-74772ED05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0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9521FD20-B9D4-4FD1-9AAD-F4157555AD62}"/>
              </a:ext>
            </a:extLst>
          </p:cNvPr>
          <p:cNvGrpSpPr/>
          <p:nvPr/>
        </p:nvGrpSpPr>
        <p:grpSpPr>
          <a:xfrm rot="10800000">
            <a:off x="1392000" y="0"/>
            <a:ext cx="10800000" cy="6858000"/>
            <a:chOff x="0" y="0"/>
            <a:chExt cx="10800000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7477A35-8424-45D6-A66E-8ACFA6C405B5}"/>
                </a:ext>
              </a:extLst>
            </p:cNvPr>
            <p:cNvSpPr/>
            <p:nvPr/>
          </p:nvSpPr>
          <p:spPr>
            <a:xfrm>
              <a:off x="540000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BFBA1CE-E9AC-40C0-A7F9-E5671F5FEF9C}"/>
                </a:ext>
              </a:extLst>
            </p:cNvPr>
            <p:cNvSpPr/>
            <p:nvPr/>
          </p:nvSpPr>
          <p:spPr>
            <a:xfrm flipH="1">
              <a:off x="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0C2729A-59F8-46A4-9AAA-7665E5966E2D}"/>
              </a:ext>
            </a:extLst>
          </p:cNvPr>
          <p:cNvGrpSpPr>
            <a:grpSpLocks noChangeAspect="1"/>
          </p:cNvGrpSpPr>
          <p:nvPr/>
        </p:nvGrpSpPr>
        <p:grpSpPr>
          <a:xfrm rot="16200000" flipH="1">
            <a:off x="-1714500" y="1714500"/>
            <a:ext cx="6858000" cy="3429000"/>
            <a:chOff x="0" y="0"/>
            <a:chExt cx="2880000" cy="1440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3EBBB96-590D-4704-87AD-A00AE2424DE8}"/>
                </a:ext>
              </a:extLst>
            </p:cNvPr>
            <p:cNvSpPr/>
            <p:nvPr/>
          </p:nvSpPr>
          <p:spPr>
            <a:xfrm>
              <a:off x="144000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89BAB7D-5298-40B9-910B-136D0C6A9934}"/>
                </a:ext>
              </a:extLst>
            </p:cNvPr>
            <p:cNvSpPr/>
            <p:nvPr/>
          </p:nvSpPr>
          <p:spPr>
            <a:xfrm flipH="1">
              <a:off x="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F323EA00-E168-4864-883B-358A7CDF9153}"/>
              </a:ext>
            </a:extLst>
          </p:cNvPr>
          <p:cNvSpPr>
            <a:spLocks noChangeAspect="1"/>
          </p:cNvSpPr>
          <p:nvPr/>
        </p:nvSpPr>
        <p:spPr>
          <a:xfrm rot="10800000">
            <a:off x="5602287" y="268286"/>
            <a:ext cx="6589713" cy="658971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4F2DFA-2F27-43FB-B08C-0787FA44B0D1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6589713" cy="658971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60000"/>
                </a:schemeClr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D750354-CD8D-4A3B-A7AC-04622BCB04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3ED3C6-DA43-4D1C-9056-407A4FB1C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6"/>
            <a:ext cx="11090275" cy="5759450"/>
          </a:xfrm>
        </p:spPr>
        <p:txBody>
          <a:bodyPr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0CEB41-E921-45ED-951A-861E31E01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6B422D-769C-4E63-8763-ABBB88500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38FB6F-2D68-40C0-B628-142011F34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66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ED88E92-14F3-4B58-9E48-1D79E139A89E}"/>
              </a:ext>
            </a:extLst>
          </p:cNvPr>
          <p:cNvGrpSpPr/>
          <p:nvPr/>
        </p:nvGrpSpPr>
        <p:grpSpPr>
          <a:xfrm>
            <a:off x="0" y="0"/>
            <a:ext cx="12191999" cy="6861600"/>
            <a:chOff x="1" y="0"/>
            <a:chExt cx="12191999" cy="68616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6466AE7-32B6-4334-AF41-B9387E6726C5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" y="1640114"/>
              <a:ext cx="5217886" cy="521788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59C09F8-90CD-443F-9AA1-D08C56A605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84514" y="0"/>
              <a:ext cx="4320000" cy="4320000"/>
            </a:xfrm>
            <a:prstGeom prst="ellipse">
              <a:avLst/>
            </a:prstGeom>
            <a:solidFill>
              <a:schemeClr val="accent3">
                <a:alpha val="96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C7304AB-BE7D-45AC-A876-4A24543AE5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9057" y="1230054"/>
              <a:ext cx="5506886" cy="5506886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E11922B-DDB3-46D7-B1BD-C1CCDB3C42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0092" y="0"/>
              <a:ext cx="10800000" cy="6858000"/>
              <a:chOff x="2328000" y="0"/>
              <a:chExt cx="2880000" cy="1440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580F8F6-E662-4BCD-AC9C-7E5DDBD5A773}"/>
                  </a:ext>
                </a:extLst>
              </p:cNvPr>
              <p:cNvSpPr/>
              <p:nvPr/>
            </p:nvSpPr>
            <p:spPr>
              <a:xfrm>
                <a:off x="376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A333FE5-ADB0-48EE-A1A6-9AA36DA343A2}"/>
                  </a:ext>
                </a:extLst>
              </p:cNvPr>
              <p:cNvSpPr/>
              <p:nvPr/>
            </p:nvSpPr>
            <p:spPr>
              <a:xfrm flipH="1">
                <a:off x="232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B09CD4F-6DF4-48AA-BD35-23E3F2A643F7}"/>
                </a:ext>
              </a:extLst>
            </p:cNvPr>
            <p:cNvGrpSpPr>
              <a:grpSpLocks noChangeAspect="1"/>
            </p:cNvGrpSpPr>
            <p:nvPr/>
          </p:nvGrpSpPr>
          <p:grpSpPr>
            <a:xfrm rot="5400000">
              <a:off x="7048499" y="1714500"/>
              <a:ext cx="6858000" cy="3429000"/>
              <a:chOff x="0" y="0"/>
              <a:chExt cx="2880000" cy="144000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2223219-ACCC-42F2-A1B4-E3C8C8AB12A4}"/>
                  </a:ext>
                </a:extLst>
              </p:cNvPr>
              <p:cNvSpPr/>
              <p:nvPr/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510B0E9-9BA0-4357-9E04-554C19BAAC89}"/>
                  </a:ext>
                </a:extLst>
              </p:cNvPr>
              <p:cNvSpPr/>
              <p:nvPr/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F06DA80-525A-4C9E-A441-50630AA772A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5602287" y="271887"/>
              <a:ext cx="6589713" cy="658971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E841E027-8E53-4FEB-8605-2124D85731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D871A2-AE80-4408-AA95-DC60D132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D122A1-7B97-4979-B319-1CE0A4A49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09A76-7DCD-477A-A6BA-EEA63FF94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36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D5C0F5C-A529-490C-8941-78F10C6A00D3}"/>
              </a:ext>
            </a:extLst>
          </p:cNvPr>
          <p:cNvGrpSpPr/>
          <p:nvPr/>
        </p:nvGrpSpPr>
        <p:grpSpPr>
          <a:xfrm flipH="1">
            <a:off x="0" y="0"/>
            <a:ext cx="12191999" cy="6858001"/>
            <a:chOff x="0" y="-2"/>
            <a:chExt cx="12191999" cy="685800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A8D739-B942-4545-9459-A6CAF0444D1F}"/>
                </a:ext>
              </a:extLst>
            </p:cNvPr>
            <p:cNvSpPr/>
            <p:nvPr/>
          </p:nvSpPr>
          <p:spPr>
            <a:xfrm>
              <a:off x="7995665" y="2562224"/>
              <a:ext cx="4196334" cy="429577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alpha val="40000"/>
                  </a:schemeClr>
                </a:gs>
                <a:gs pos="34000">
                  <a:schemeClr val="accent3">
                    <a:alpha val="20000"/>
                  </a:schemeClr>
                </a:gs>
                <a:gs pos="65000">
                  <a:schemeClr val="accent3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BB38CCA-110B-4404-9363-BFFA76C096D2}"/>
                </a:ext>
              </a:extLst>
            </p:cNvPr>
            <p:cNvGrpSpPr/>
            <p:nvPr/>
          </p:nvGrpSpPr>
          <p:grpSpPr>
            <a:xfrm rot="16200000">
              <a:off x="2295528" y="-2295528"/>
              <a:ext cx="6858000" cy="11449051"/>
              <a:chOff x="0" y="2333625"/>
              <a:chExt cx="9515474" cy="376610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223FE99-C58F-4A56-8F8E-2942FF74E4BD}"/>
                  </a:ext>
                </a:extLst>
              </p:cNvPr>
              <p:cNvSpPr/>
              <p:nvPr/>
            </p:nvSpPr>
            <p:spPr>
              <a:xfrm>
                <a:off x="4757737" y="2333625"/>
                <a:ext cx="4757737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BBD4511-8AB6-4BD3-8410-7FB3EC8D42B2}"/>
                  </a:ext>
                </a:extLst>
              </p:cNvPr>
              <p:cNvSpPr/>
              <p:nvPr/>
            </p:nvSpPr>
            <p:spPr>
              <a:xfrm flipH="1">
                <a:off x="0" y="2333625"/>
                <a:ext cx="4757737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A8CA067-2248-4BD3-B56E-2C014AEB2273}"/>
                </a:ext>
              </a:extLst>
            </p:cNvPr>
            <p:cNvGrpSpPr>
              <a:grpSpLocks noChangeAspect="1"/>
            </p:cNvGrpSpPr>
            <p:nvPr/>
          </p:nvGrpSpPr>
          <p:grpSpPr>
            <a:xfrm rot="5400000">
              <a:off x="3583369" y="-3583369"/>
              <a:ext cx="4713262" cy="11880000"/>
              <a:chOff x="1" y="0"/>
              <a:chExt cx="8305797" cy="68580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8C017B9B-2727-4255-8F80-9D4C2A5AE297}"/>
                  </a:ext>
                </a:extLst>
              </p:cNvPr>
              <p:cNvSpPr/>
              <p:nvPr/>
            </p:nvSpPr>
            <p:spPr>
              <a:xfrm>
                <a:off x="931" y="3429000"/>
                <a:ext cx="8304867" cy="3429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alpha val="60000"/>
                    </a:schemeClr>
                  </a:gs>
                  <a:gs pos="63000">
                    <a:schemeClr val="accent3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93C5F16-BC47-4707-B6B7-DC5262ACDC51}"/>
                  </a:ext>
                </a:extLst>
              </p:cNvPr>
              <p:cNvSpPr/>
              <p:nvPr/>
            </p:nvSpPr>
            <p:spPr>
              <a:xfrm flipV="1">
                <a:off x="1" y="0"/>
                <a:ext cx="8304867" cy="3429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alpha val="60000"/>
                    </a:schemeClr>
                  </a:gs>
                  <a:gs pos="63000">
                    <a:schemeClr val="accent3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E88FE13-0734-4BB3-B4D1-7C53A194DA84}"/>
                </a:ext>
              </a:extLst>
            </p:cNvPr>
            <p:cNvGrpSpPr/>
            <p:nvPr/>
          </p:nvGrpSpPr>
          <p:grpSpPr>
            <a:xfrm>
              <a:off x="2676525" y="0"/>
              <a:ext cx="9515473" cy="3766109"/>
              <a:chOff x="2333625" y="2433367"/>
              <a:chExt cx="9897159" cy="376610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C9B7EF7-1EDF-4AC7-8E40-C2801783AC85}"/>
                  </a:ext>
                </a:extLst>
              </p:cNvPr>
              <p:cNvSpPr/>
              <p:nvPr/>
            </p:nvSpPr>
            <p:spPr>
              <a:xfrm>
                <a:off x="7282205" y="2433367"/>
                <a:ext cx="4948579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25CA0A0-9A3F-498E-983D-B3285EF5AD9A}"/>
                  </a:ext>
                </a:extLst>
              </p:cNvPr>
              <p:cNvSpPr/>
              <p:nvPr/>
            </p:nvSpPr>
            <p:spPr>
              <a:xfrm flipH="1">
                <a:off x="2333625" y="2433367"/>
                <a:ext cx="4948579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5171814-E4F0-44B5-BC3F-588512210991}"/>
                </a:ext>
              </a:extLst>
            </p:cNvPr>
            <p:cNvGrpSpPr/>
            <p:nvPr/>
          </p:nvGrpSpPr>
          <p:grpSpPr>
            <a:xfrm>
              <a:off x="0" y="0"/>
              <a:ext cx="9515473" cy="3766109"/>
              <a:chOff x="0" y="2333625"/>
              <a:chExt cx="9515473" cy="376610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E666ACD-EB1C-4732-971B-C3B26061DB82}"/>
                  </a:ext>
                </a:extLst>
              </p:cNvPr>
              <p:cNvSpPr/>
              <p:nvPr/>
            </p:nvSpPr>
            <p:spPr>
              <a:xfrm>
                <a:off x="4757737" y="2333625"/>
                <a:ext cx="4757736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A4E213B-7F96-44C1-90B3-B72E9387BF73}"/>
                  </a:ext>
                </a:extLst>
              </p:cNvPr>
              <p:cNvSpPr/>
              <p:nvPr/>
            </p:nvSpPr>
            <p:spPr>
              <a:xfrm flipH="1">
                <a:off x="0" y="2333625"/>
                <a:ext cx="4757736" cy="376610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FE392AA-35E5-40E5-9309-284A0C5410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A8188C-9713-46E1-AA5C-C84FE515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4511425" cy="2771774"/>
          </a:xfrm>
        </p:spPr>
        <p:txBody>
          <a:bodyPr anchor="t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192CC-893A-4A84-A7E9-F389D83F0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2400" y="540000"/>
            <a:ext cx="6408736" cy="5759450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CC7765-7D44-43DD-A1DF-419D3E1C62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0000" y="3536950"/>
            <a:ext cx="4511426" cy="2771775"/>
          </a:xfrm>
        </p:spPr>
        <p:txBody>
          <a:bodyPr/>
          <a:lstStyle>
            <a:lvl1pPr marL="0" indent="0">
              <a:buNone/>
              <a:defRPr sz="1600" cap="all" spc="3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D36875-AFB0-4905-8C9E-A72B4F597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37ABF-7E70-4E45-A67B-C503BF182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8016CA-2983-47BF-BA09-2130A40C8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23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97E00A2-2906-4C97-9D1F-C789D3ADD373}"/>
              </a:ext>
            </a:extLst>
          </p:cNvPr>
          <p:cNvGrpSpPr/>
          <p:nvPr/>
        </p:nvGrpSpPr>
        <p:grpSpPr>
          <a:xfrm rot="10800000">
            <a:off x="1392000" y="0"/>
            <a:ext cx="10800000" cy="6858000"/>
            <a:chOff x="0" y="0"/>
            <a:chExt cx="10800000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9CE8EF9-87D6-47FD-B7D3-2D48D8E48AC3}"/>
                </a:ext>
              </a:extLst>
            </p:cNvPr>
            <p:cNvSpPr/>
            <p:nvPr/>
          </p:nvSpPr>
          <p:spPr>
            <a:xfrm>
              <a:off x="540000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784998E-9D37-4D0D-889A-C67531E5295C}"/>
                </a:ext>
              </a:extLst>
            </p:cNvPr>
            <p:cNvSpPr/>
            <p:nvPr/>
          </p:nvSpPr>
          <p:spPr>
            <a:xfrm flipH="1">
              <a:off x="0" y="0"/>
              <a:ext cx="5400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575B0B-C502-438E-967C-64D268031426}"/>
              </a:ext>
            </a:extLst>
          </p:cNvPr>
          <p:cNvGrpSpPr>
            <a:grpSpLocks noChangeAspect="1"/>
          </p:cNvGrpSpPr>
          <p:nvPr/>
        </p:nvGrpSpPr>
        <p:grpSpPr>
          <a:xfrm rot="16200000" flipH="1">
            <a:off x="-1714500" y="1714500"/>
            <a:ext cx="6858000" cy="3429000"/>
            <a:chOff x="0" y="0"/>
            <a:chExt cx="2880000" cy="144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FC29931-00EB-4F74-BE4C-172A4C282A26}"/>
                </a:ext>
              </a:extLst>
            </p:cNvPr>
            <p:cNvSpPr/>
            <p:nvPr/>
          </p:nvSpPr>
          <p:spPr>
            <a:xfrm>
              <a:off x="144000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89B4C87-FDD3-406D-BE06-3ABF69905E03}"/>
                </a:ext>
              </a:extLst>
            </p:cNvPr>
            <p:cNvSpPr/>
            <p:nvPr/>
          </p:nvSpPr>
          <p:spPr>
            <a:xfrm flipH="1">
              <a:off x="0" y="0"/>
              <a:ext cx="1440000" cy="144000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D817A89-A0E1-4190-90AE-0571E6CE8FC6}"/>
              </a:ext>
            </a:extLst>
          </p:cNvPr>
          <p:cNvSpPr>
            <a:spLocks noChangeAspect="1"/>
          </p:cNvSpPr>
          <p:nvPr/>
        </p:nvSpPr>
        <p:spPr>
          <a:xfrm rot="10800000">
            <a:off x="5602287" y="268286"/>
            <a:ext cx="6589713" cy="658971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D20388-C666-4992-920D-5F034214950C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6589713" cy="658971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60000"/>
                </a:schemeClr>
              </a:gs>
              <a:gs pos="60000">
                <a:schemeClr val="accent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CAB0CC3-A07E-43B8-9B34-0A67C1806D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1800A6-9706-4B81-B957-C950A5F77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4511425" cy="2771774"/>
          </a:xfrm>
        </p:spPr>
        <p:txBody>
          <a:bodyPr anchor="t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17652B-AA0D-4574-AF1D-7F7442D84B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2400" y="549275"/>
            <a:ext cx="6408736" cy="57594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19547-D24B-4BD1-8C26-318450B17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999" y="3536950"/>
            <a:ext cx="4511425" cy="2771774"/>
          </a:xfrm>
        </p:spPr>
        <p:txBody>
          <a:bodyPr/>
          <a:lstStyle>
            <a:lvl1pPr marL="0" indent="0">
              <a:buNone/>
              <a:defRPr sz="1600" cap="all" spc="3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3A22E6-7E01-4547-8555-B2C197543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9/11/23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0F6BEC-98F3-43FE-BA9B-B046D8917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2FAF54-57F0-46F9-A1BA-B554E1401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390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749C77-AA3A-4DA0-9E20-32FCD2B8B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1101135" cy="18095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C81A-9B5E-4A92-AA7B-3D750F95F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0000" y="2528887"/>
            <a:ext cx="11101136" cy="377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B8083-48FB-4D6A-B77A-262FE3E23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314400"/>
            <a:ext cx="7350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00" baseline="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DA5BD-F7C8-4883-81D1-EF1F6F00E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075613" y="6314400"/>
            <a:ext cx="2623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none" spc="100" baseline="0">
                <a:solidFill>
                  <a:schemeClr val="tx1"/>
                </a:solidFill>
              </a:defRPr>
            </a:lvl1pPr>
          </a:lstStyle>
          <a:p>
            <a:pPr algn="r"/>
            <a:fld id="{7CF0BCE0-945C-4FDF-95A1-2149B1FF5B83}" type="datetimeFigureOut">
              <a:rPr lang="en-US" smtClean="0"/>
              <a:pPr algn="r"/>
              <a:t>9/11/23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48FEDB-2614-400B-9C19-0F4D448D98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83899" y="6314400"/>
            <a:ext cx="7572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00" baseline="0">
                <a:solidFill>
                  <a:schemeClr val="tx1"/>
                </a:solidFill>
              </a:defRPr>
            </a:lvl1pPr>
          </a:lstStyle>
          <a:p>
            <a:fld id="{4CD77608-3819-479B-BB98-C216BA724EFE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7373011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25000"/>
        </a:lnSpc>
        <a:spcBef>
          <a:spcPts val="1000"/>
        </a:spcBef>
        <a:buFont typeface="Arial" panose="020B0604020202020204" pitchFamily="34" charset="0"/>
        <a:buChar char="•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2700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2700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2700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270000" algn="l" defTabSz="914400" rtl="0" eaLnBrk="1" latinLnBrk="0" hangingPunct="1">
        <a:lnSpc>
          <a:spcPct val="125000"/>
        </a:lnSpc>
        <a:spcBef>
          <a:spcPts val="500"/>
        </a:spcBef>
        <a:buFont typeface="Arial" panose="020B0604020202020204" pitchFamily="34" charset="0"/>
        <a:buChar char="•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B9B5A19-3592-48E2-BC31-90E092BD6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2548C40-4C00-4E91-BFA6-84B4D6622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1999" cy="6861600"/>
            <a:chOff x="1" y="0"/>
            <a:chExt cx="12191999" cy="68616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6EE6BCA-C84E-4BED-B084-F599F7EE6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1640114"/>
              <a:ext cx="5217886" cy="521788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60000"/>
                  </a:schemeClr>
                </a:gs>
                <a:gs pos="6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4695526-4BAA-4EFE-91C1-1E446117C0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4514" y="0"/>
              <a:ext cx="4320000" cy="4320000"/>
            </a:xfrm>
            <a:prstGeom prst="ellipse">
              <a:avLst/>
            </a:prstGeom>
            <a:solidFill>
              <a:schemeClr val="accent3">
                <a:alpha val="96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0DF9B86-7987-40DC-85D6-479F5A2E87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9057" y="1230054"/>
              <a:ext cx="5506886" cy="5506886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5465368-1AF5-43D6-BAD2-6BE8B04D94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90092" y="0"/>
              <a:ext cx="10800000" cy="6858000"/>
              <a:chOff x="2328000" y="0"/>
              <a:chExt cx="2880000" cy="144000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EB28D27-BDED-4D8C-94FC-58E9323571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376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7AC833D-449C-45F4-9851-216F3681F2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flipH="1">
                <a:off x="2328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60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9528AAE-A1EB-446C-81BE-BA5E4490E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7048499" y="1714500"/>
              <a:ext cx="6858000" cy="3429000"/>
              <a:chOff x="0" y="0"/>
              <a:chExt cx="2880000" cy="1440000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F7C0F2C-B581-402B-B4C4-6DFB713149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144000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56A6B0D-707F-420B-BF4D-2CB60CCCA0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flipH="1">
                <a:off x="0" y="0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6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8B7A59E-D61A-4BEB-A38A-1E8E5EBB83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602287" y="271887"/>
              <a:ext cx="6589713" cy="658971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60000">
                  <a:schemeClr val="accent3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DD99E1B6-CBC4-4306-9DFC-847D6D135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40000"/>
                </a:schemeClr>
              </a:gs>
              <a:gs pos="37000">
                <a:schemeClr val="bg2">
                  <a:alpha val="40000"/>
                </a:schemeClr>
              </a:gs>
              <a:gs pos="79000">
                <a:schemeClr val="bg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0211B-A250-E48C-7E50-6C0690AD10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000" y="540000"/>
            <a:ext cx="4500561" cy="4259814"/>
          </a:xfrm>
        </p:spPr>
        <p:txBody>
          <a:bodyPr>
            <a:noAutofit/>
          </a:bodyPr>
          <a:lstStyle/>
          <a:p>
            <a:r>
              <a:rPr lang="en-RO" sz="4000" dirty="0"/>
              <a:t>Pompe de căldură în România – Prea devreme sau fix la țanc?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EBAB2D-6DF1-C5C4-D8A1-5899F7B749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4988476"/>
            <a:ext cx="4500561" cy="1320249"/>
          </a:xfrm>
        </p:spPr>
        <p:txBody>
          <a:bodyPr>
            <a:normAutofit/>
          </a:bodyPr>
          <a:lstStyle/>
          <a:p>
            <a:r>
              <a:rPr lang="en-RO" dirty="0"/>
              <a:t>Corina Murafa, expert politici energetice</a:t>
            </a:r>
          </a:p>
          <a:p>
            <a:r>
              <a:rPr lang="en-RO" dirty="0"/>
              <a:t>12 septembrie 2023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16EB93-E299-481D-A004-769603D37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37600" y="3600"/>
            <a:ext cx="6854400" cy="6854400"/>
            <a:chOff x="0" y="3600"/>
            <a:chExt cx="6854400" cy="68544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CD13B55-E709-4E18-924B-655433A928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1" y="3600"/>
              <a:ext cx="5760000" cy="5760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A3B2E1D-0135-45FF-990A-436697D207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1" y="1992024"/>
              <a:ext cx="4320000" cy="43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softEdge rad="1016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2BD9E0F-507C-49AD-B619-B42B4D342D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3600"/>
              <a:ext cx="6854400" cy="685440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" name="Picture 3" descr="A web of dots connected">
            <a:extLst>
              <a:ext uri="{FF2B5EF4-FFF2-40B4-BE49-F238E27FC236}">
                <a16:creationId xmlns:a16="http://schemas.microsoft.com/office/drawing/2014/main" id="{A7964750-F843-8BB0-5A88-254BC19C68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44" r="17206"/>
          <a:stretch/>
        </p:blipFill>
        <p:spPr>
          <a:xfrm>
            <a:off x="4896763" y="-1"/>
            <a:ext cx="6858000" cy="6858000"/>
          </a:xfrm>
          <a:custGeom>
            <a:avLst/>
            <a:gdLst/>
            <a:ahLst/>
            <a:cxnLst/>
            <a:rect l="l" t="t" r="r" b="b"/>
            <a:pathLst>
              <a:path w="6858000" h="6858000">
                <a:moveTo>
                  <a:pt x="3429001" y="0"/>
                </a:moveTo>
                <a:cubicBezTo>
                  <a:pt x="5322784" y="0"/>
                  <a:pt x="6858000" y="1535216"/>
                  <a:pt x="6858000" y="3429001"/>
                </a:cubicBezTo>
                <a:cubicBezTo>
                  <a:pt x="6858000" y="5322785"/>
                  <a:pt x="5322784" y="6858000"/>
                  <a:pt x="3429001" y="6858000"/>
                </a:cubicBezTo>
                <a:cubicBezTo>
                  <a:pt x="1535216" y="6858000"/>
                  <a:pt x="0" y="5322785"/>
                  <a:pt x="0" y="3429001"/>
                </a:cubicBezTo>
                <a:cubicBezTo>
                  <a:pt x="0" y="1535216"/>
                  <a:pt x="1535216" y="0"/>
                  <a:pt x="3429001" y="0"/>
                </a:cubicBezTo>
                <a:close/>
              </a:path>
            </a:pathLst>
          </a:custGeom>
          <a:effectLst>
            <a:softEdge rad="1016000"/>
          </a:effectLst>
        </p:spPr>
      </p:pic>
    </p:spTree>
    <p:extLst>
      <p:ext uri="{BB962C8B-B14F-4D97-AF65-F5344CB8AC3E}">
        <p14:creationId xmlns:p14="http://schemas.microsoft.com/office/powerpoint/2010/main" val="854364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85E8D-E737-5AD2-EE18-0BCE12C69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Măsurile preconizate și multe ținte ambițioase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51B9C-FDE7-30D8-009F-7ABD46AF9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effectLst/>
                <a:latin typeface="Helvetica" pitchFamily="2" charset="0"/>
              </a:rPr>
              <a:t>Din 2030 </a:t>
            </a:r>
            <a:r>
              <a:rPr lang="en-GB" dirty="0" err="1">
                <a:effectLst/>
                <a:latin typeface="Helvetica" pitchFamily="2" charset="0"/>
              </a:rPr>
              <a:t>toate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clădirile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noi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trebuie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să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aibă</a:t>
            </a:r>
            <a:r>
              <a:rPr lang="en-GB" dirty="0">
                <a:effectLst/>
                <a:latin typeface="Helvetica" pitchFamily="2" charset="0"/>
              </a:rPr>
              <a:t> zero </a:t>
            </a:r>
            <a:r>
              <a:rPr lang="en-GB" dirty="0" err="1">
                <a:effectLst/>
                <a:latin typeface="Helvetica" pitchFamily="2" charset="0"/>
              </a:rPr>
              <a:t>emisii</a:t>
            </a:r>
            <a:endParaRPr lang="en-GB" dirty="0">
              <a:effectLst/>
              <a:latin typeface="Helvetica" pitchFamily="2" charset="0"/>
            </a:endParaRPr>
          </a:p>
          <a:p>
            <a:r>
              <a:rPr lang="en-GB" dirty="0">
                <a:effectLst/>
                <a:latin typeface="Helvetica" pitchFamily="2" charset="0"/>
              </a:rPr>
              <a:t>Din 2027 </a:t>
            </a:r>
            <a:r>
              <a:rPr lang="en-GB" dirty="0" err="1">
                <a:effectLst/>
                <a:latin typeface="Helvetica" pitchFamily="2" charset="0"/>
              </a:rPr>
              <a:t>niciun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sprijin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financiar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pentru</a:t>
            </a:r>
            <a:r>
              <a:rPr lang="en-GB" dirty="0">
                <a:effectLst/>
                <a:latin typeface="Helvetica" pitchFamily="2" charset="0"/>
              </a:rPr>
              <a:t> centrale pe </a:t>
            </a:r>
            <a:r>
              <a:rPr lang="en-GB" dirty="0" err="1">
                <a:effectLst/>
                <a:latin typeface="Helvetica" pitchFamily="2" charset="0"/>
              </a:rPr>
              <a:t>combustibili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fosili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în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clădiri</a:t>
            </a:r>
            <a:r>
              <a:rPr lang="en-GB" dirty="0">
                <a:effectLst/>
                <a:latin typeface="Helvetica" pitchFamily="2" charset="0"/>
              </a:rPr>
              <a:t>. </a:t>
            </a:r>
            <a:r>
              <a:rPr lang="en-GB" dirty="0" err="1">
                <a:effectLst/>
                <a:latin typeface="Helvetica" pitchFamily="2" charset="0"/>
              </a:rPr>
              <a:t>Statele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Membre</a:t>
            </a:r>
            <a:r>
              <a:rPr lang="en-GB" dirty="0">
                <a:effectLst/>
                <a:latin typeface="Helvetica" pitchFamily="2" charset="0"/>
              </a:rPr>
              <a:t> au </a:t>
            </a:r>
            <a:r>
              <a:rPr lang="en-GB" dirty="0" err="1">
                <a:effectLst/>
                <a:latin typeface="Helvetica" pitchFamily="2" charset="0"/>
              </a:rPr>
              <a:t>și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posibilitatea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interzicerii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centralelor</a:t>
            </a:r>
            <a:r>
              <a:rPr lang="en-GB" dirty="0">
                <a:effectLst/>
                <a:latin typeface="Helvetica" pitchFamily="2" charset="0"/>
              </a:rPr>
              <a:t> pe </a:t>
            </a:r>
            <a:r>
              <a:rPr lang="en-GB" dirty="0" err="1">
                <a:effectLst/>
                <a:latin typeface="Helvetica" pitchFamily="2" charset="0"/>
              </a:rPr>
              <a:t>combustibili</a:t>
            </a:r>
            <a:r>
              <a:rPr lang="en-GB" dirty="0">
                <a:effectLst/>
                <a:latin typeface="Helvetica" pitchFamily="2" charset="0"/>
              </a:rPr>
              <a:t> </a:t>
            </a:r>
            <a:r>
              <a:rPr lang="en-GB" dirty="0" err="1">
                <a:effectLst/>
                <a:latin typeface="Helvetica" pitchFamily="2" charset="0"/>
              </a:rPr>
              <a:t>fosili</a:t>
            </a:r>
            <a:r>
              <a:rPr lang="en-GB" dirty="0">
                <a:effectLst/>
                <a:latin typeface="Helvetica" pitchFamily="2" charset="0"/>
              </a:rPr>
              <a:t> (ex: </a:t>
            </a:r>
            <a:r>
              <a:rPr lang="en-GB" dirty="0" err="1">
                <a:effectLst/>
                <a:latin typeface="Helvetica" pitchFamily="2" charset="0"/>
              </a:rPr>
              <a:t>Franța</a:t>
            </a:r>
            <a:r>
              <a:rPr lang="en-GB" dirty="0">
                <a:effectLst/>
                <a:latin typeface="Helvetica" pitchFamily="2" charset="0"/>
              </a:rPr>
              <a:t>).</a:t>
            </a:r>
          </a:p>
          <a:p>
            <a:pPr marL="0" indent="0">
              <a:buNone/>
            </a:pPr>
            <a:endParaRPr lang="en-GB" dirty="0">
              <a:effectLst/>
              <a:latin typeface="Helvetica" pitchFamily="2" charset="0"/>
            </a:endParaRPr>
          </a:p>
          <a:p>
            <a:endParaRPr lang="en-RO" dirty="0"/>
          </a:p>
        </p:txBody>
      </p:sp>
      <p:pic>
        <p:nvPicPr>
          <p:cNvPr id="5" name="Picture 4" descr="A close-up of a screen&#10;&#10;Description automatically generated">
            <a:extLst>
              <a:ext uri="{FF2B5EF4-FFF2-40B4-BE49-F238E27FC236}">
                <a16:creationId xmlns:a16="http://schemas.microsoft.com/office/drawing/2014/main" id="{BFE809A0-2872-A872-A1C6-E6F88A82A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4000267"/>
            <a:ext cx="7772400" cy="231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0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2DEA0-56D2-276A-BE9F-6701AC867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În aceste condiții, sunt pompele de căldură pariul câștigător?</a:t>
            </a:r>
          </a:p>
        </p:txBody>
      </p:sp>
      <p:pic>
        <p:nvPicPr>
          <p:cNvPr id="5" name="Content Placeholder 4" descr="A screenshot of a phone&#10;&#10;Description automatically generated">
            <a:extLst>
              <a:ext uri="{FF2B5EF4-FFF2-40B4-BE49-F238E27FC236}">
                <a16:creationId xmlns:a16="http://schemas.microsoft.com/office/drawing/2014/main" id="{52C63880-B01D-8695-D6C0-89563A0B79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000" y="2349500"/>
            <a:ext cx="4846638" cy="1362096"/>
          </a:xfrm>
        </p:spPr>
      </p:pic>
      <p:pic>
        <p:nvPicPr>
          <p:cNvPr id="7" name="Picture 6" descr="A screenshot of a green and white text&#10;&#10;Description automatically generated">
            <a:extLst>
              <a:ext uri="{FF2B5EF4-FFF2-40B4-BE49-F238E27FC236}">
                <a16:creationId xmlns:a16="http://schemas.microsoft.com/office/drawing/2014/main" id="{2FF5D794-93A2-822D-C529-1AC361F39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687" y="4159000"/>
            <a:ext cx="4005263" cy="1809459"/>
          </a:xfrm>
          <a:prstGeom prst="rect">
            <a:avLst/>
          </a:prstGeom>
        </p:spPr>
      </p:pic>
      <p:pic>
        <p:nvPicPr>
          <p:cNvPr id="9" name="Picture 8" descr="A close-up of a document&#10;&#10;Description automatically generated">
            <a:extLst>
              <a:ext uri="{FF2B5EF4-FFF2-40B4-BE49-F238E27FC236}">
                <a16:creationId xmlns:a16="http://schemas.microsoft.com/office/drawing/2014/main" id="{0B8DACB3-77F0-2788-2C8D-A73FE6D98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222" y="2895288"/>
            <a:ext cx="6230938" cy="208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4F55D-A842-FE50-A132-1A07C966D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Așa se pare.</a:t>
            </a:r>
          </a:p>
        </p:txBody>
      </p:sp>
      <p:pic>
        <p:nvPicPr>
          <p:cNvPr id="9" name="Content Placeholder 8" descr="A graph of the number of the states&#10;&#10;Description automatically generated with medium confidence">
            <a:extLst>
              <a:ext uri="{FF2B5EF4-FFF2-40B4-BE49-F238E27FC236}">
                <a16:creationId xmlns:a16="http://schemas.microsoft.com/office/drawing/2014/main" id="{4E773044-E720-04D6-D9DB-640CF1CB2F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0589" y="1928814"/>
            <a:ext cx="7786510" cy="4379912"/>
          </a:xfrm>
        </p:spPr>
      </p:pic>
    </p:spTree>
    <p:extLst>
      <p:ext uri="{BB962C8B-B14F-4D97-AF65-F5344CB8AC3E}">
        <p14:creationId xmlns:p14="http://schemas.microsoft.com/office/powerpoint/2010/main" val="694751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759E7-A9C5-E874-FAAC-EFD423DF3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Studii de caz: ASE, Crucea, Craiova, Tulcea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3A6A9-E954-5C4F-A93D-F825E3E83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D</a:t>
            </a:r>
            <a:r>
              <a:rPr lang="en-RO" dirty="0"/>
              <a:t>iversitate foarte mare a clădirilor publice, de la 80 mp la 11,000 mp.</a:t>
            </a:r>
          </a:p>
          <a:p>
            <a:r>
              <a:rPr lang="en-RO" dirty="0"/>
              <a:t>Multe clădiri publice au centrale termice pe gaz instalate recent =&gt; neeconomic ca ele să fie schimbate în următorii 10 ani</a:t>
            </a:r>
          </a:p>
          <a:p>
            <a:r>
              <a:rPr lang="en-RO" dirty="0"/>
              <a:t>În mediul rural, încălzirea se face încă prin resurse extrem de poluante și ineficiente (ex: cocs, propan, lemne)</a:t>
            </a:r>
          </a:p>
          <a:p>
            <a:r>
              <a:rPr lang="en-RO" dirty="0"/>
              <a:t>Necesarul instalat per clădire poate fi foarte mare – până la 1200 kw. Pentru a fi economice și neutre dpdv climatic, acestea ar trebui cuplate cu până la 1700 panouri fotovoltaice (sisteme de peste 0.5 MW, imposibil de montat în mediul urban). </a:t>
            </a:r>
          </a:p>
          <a:p>
            <a:r>
              <a:rPr lang="en-RO" dirty="0"/>
              <a:t>Date insuficiente privind consumurile și eficiența clădirilor. Soluții standard nu pot fi prescrise, ci studii de fezabilitate clădire cu clădire.</a:t>
            </a:r>
          </a:p>
          <a:p>
            <a:r>
              <a:rPr lang="en-RO" dirty="0"/>
              <a:t>Fezabilitatea economică este dificil de calculat în absența contorizării inteligente și unei buni gestiuni a consumurilor.</a:t>
            </a:r>
          </a:p>
        </p:txBody>
      </p:sp>
    </p:spTree>
    <p:extLst>
      <p:ext uri="{BB962C8B-B14F-4D97-AF65-F5344CB8AC3E}">
        <p14:creationId xmlns:p14="http://schemas.microsoft.com/office/powerpoint/2010/main" val="849460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060194"/>
              </p:ext>
            </p:extLst>
          </p:nvPr>
        </p:nvGraphicFramePr>
        <p:xfrm>
          <a:off x="1810718" y="528638"/>
          <a:ext cx="8776320" cy="6015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06966" y="2921168"/>
            <a:ext cx="345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SĂRĂCIE ENERGETICĂ</a:t>
            </a:r>
          </a:p>
        </p:txBody>
      </p:sp>
    </p:spTree>
    <p:extLst>
      <p:ext uri="{BB962C8B-B14F-4D97-AF65-F5344CB8AC3E}">
        <p14:creationId xmlns:p14="http://schemas.microsoft.com/office/powerpoint/2010/main" val="4022374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2252663"/>
          <a:ext cx="82296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2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7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5602">
                <a:tc>
                  <a:txBody>
                    <a:bodyPr/>
                    <a:lstStyle/>
                    <a:p>
                      <a:r>
                        <a:rPr lang="en-US" sz="3200" dirty="0" err="1"/>
                        <a:t>Vulnerabilitate</a:t>
                      </a:r>
                      <a:r>
                        <a:rPr lang="en-US" sz="32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3200" dirty="0" err="1"/>
                        <a:t>Condiții</a:t>
                      </a:r>
                      <a:r>
                        <a:rPr lang="en-US" sz="3200" dirty="0"/>
                        <a:t> </a:t>
                      </a:r>
                      <a:r>
                        <a:rPr lang="en-US" sz="3200" i="1" dirty="0" err="1"/>
                        <a:t>à</a:t>
                      </a:r>
                      <a:r>
                        <a:rPr lang="en-US" sz="3200" i="1" dirty="0"/>
                        <a:t> priori  </a:t>
                      </a:r>
                      <a:r>
                        <a:rPr lang="en-US" sz="3200" dirty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✚  </a:t>
                      </a:r>
                      <a:r>
                        <a:rPr lang="en-US" sz="3200" dirty="0" err="1"/>
                        <a:t>piața</a:t>
                      </a:r>
                      <a:r>
                        <a:rPr lang="en-US" sz="3200" b="1" kern="1200" baseline="0" dirty="0">
                          <a:solidFill>
                            <a:schemeClr val="lt1"/>
                          </a:solidFill>
                          <a:latin typeface="Wingdings"/>
                          <a:ea typeface="Wingdings"/>
                          <a:cs typeface="Wingdings"/>
                          <a:sym typeface="Wingdings"/>
                        </a:rPr>
                        <a:t> </a:t>
                      </a:r>
                      <a:r>
                        <a:rPr lang="en-US" sz="3200" dirty="0">
                          <a:latin typeface="Wingdings"/>
                          <a:ea typeface="Wingdings"/>
                          <a:cs typeface="Wingdings"/>
                          <a:sym typeface="Wingdings"/>
                        </a:rPr>
                        <a:t> 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efecte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asupra</a:t>
                      </a:r>
                      <a:r>
                        <a:rPr lang="en-US" sz="3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</a:t>
                      </a:r>
                      <a:r>
                        <a:rPr lang="en-US" sz="3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bunăstării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602">
                <a:tc>
                  <a:txBody>
                    <a:bodyPr/>
                    <a:lstStyle/>
                    <a:p>
                      <a:r>
                        <a:rPr lang="en-US" sz="3200" dirty="0" err="1"/>
                        <a:t>Sărăcie</a:t>
                      </a:r>
                      <a:r>
                        <a:rPr lang="en-US" sz="3200" baseline="0" dirty="0"/>
                        <a:t> </a:t>
                      </a:r>
                      <a:r>
                        <a:rPr lang="en-US" sz="3200" baseline="0" dirty="0" err="1"/>
                        <a:t>energetică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/>
                        <a:t>Efecte</a:t>
                      </a:r>
                      <a:r>
                        <a:rPr lang="en-US" sz="3200" dirty="0"/>
                        <a:t> </a:t>
                      </a:r>
                      <a:r>
                        <a:rPr lang="en-US" sz="3200" dirty="0" err="1"/>
                        <a:t>structurale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70276" y="1540311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/>
              <a:t>Distincție</a:t>
            </a:r>
            <a:r>
              <a:rPr lang="en-US" sz="3200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1200" y="5232400"/>
            <a:ext cx="1862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tx2">
                    <a:lumMod val="75000"/>
                  </a:schemeClr>
                </a:solidFill>
              </a:rPr>
              <a:t>Măsuri</a:t>
            </a: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</p:txBody>
      </p:sp>
      <p:sp>
        <p:nvSpPr>
          <p:cNvPr id="8" name="Right Arrow 7"/>
          <p:cNvSpPr/>
          <p:nvPr/>
        </p:nvSpPr>
        <p:spPr>
          <a:xfrm>
            <a:off x="3657601" y="5096934"/>
            <a:ext cx="1185333" cy="5757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657601" y="5800244"/>
            <a:ext cx="1185333" cy="5757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113868" y="4978401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/>
              <a:t>Protecție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113868" y="5825067"/>
            <a:ext cx="187224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Remediu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16698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Sărăcia</a:t>
            </a:r>
            <a:r>
              <a:rPr lang="en-US" dirty="0"/>
              <a:t> </a:t>
            </a:r>
            <a:r>
              <a:rPr lang="en-US" dirty="0" err="1"/>
              <a:t>energetică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Trend UE</a:t>
            </a:r>
            <a:r>
              <a:rPr lang="en-US" sz="2400" dirty="0"/>
              <a:t>: 11% (50-150 </a:t>
            </a:r>
            <a:r>
              <a:rPr lang="en-US" sz="2400" dirty="0" err="1"/>
              <a:t>milioane</a:t>
            </a:r>
            <a:r>
              <a:rPr lang="en-US" sz="2400" dirty="0"/>
              <a:t> cf. PE)</a:t>
            </a:r>
          </a:p>
          <a:p>
            <a:pPr marL="0" indent="0">
              <a:buNone/>
            </a:pPr>
            <a:r>
              <a:rPr lang="en-US" sz="2400" b="1" dirty="0" err="1"/>
              <a:t>Abordare</a:t>
            </a:r>
            <a:r>
              <a:rPr lang="en-US" sz="2400" b="1" dirty="0"/>
              <a:t> UE</a:t>
            </a:r>
            <a:r>
              <a:rPr lang="en-US" sz="2400" dirty="0"/>
              <a:t>: </a:t>
            </a:r>
            <a:r>
              <a:rPr lang="en-US" sz="2400" dirty="0" err="1"/>
              <a:t>principiul</a:t>
            </a:r>
            <a:r>
              <a:rPr lang="en-US" sz="2400" dirty="0"/>
              <a:t> </a:t>
            </a:r>
            <a:r>
              <a:rPr lang="en-US" sz="2400" dirty="0" err="1"/>
              <a:t>subsidiarității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676400" y="3722914"/>
            <a:ext cx="7336971" cy="2779487"/>
          </a:xfrm>
          <a:prstGeom prst="roundRect">
            <a:avLst/>
          </a:prstGeom>
          <a:solidFill>
            <a:schemeClr val="accent3">
              <a:lumMod val="75000"/>
              <a:alpha val="79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Document coagulant: </a:t>
            </a:r>
            <a:r>
              <a:rPr lang="en-US" sz="2000" b="1" dirty="0"/>
              <a:t>Al </a:t>
            </a:r>
            <a:r>
              <a:rPr lang="en-US" sz="2000" b="1" dirty="0" err="1"/>
              <a:t>treilea</a:t>
            </a:r>
            <a:r>
              <a:rPr lang="en-US" sz="2000" b="1" dirty="0"/>
              <a:t> </a:t>
            </a:r>
            <a:r>
              <a:rPr lang="en-US" sz="2000" b="1" dirty="0" err="1"/>
              <a:t>pachet</a:t>
            </a:r>
            <a:r>
              <a:rPr lang="en-US" sz="2000" b="1" dirty="0"/>
              <a:t> energetic (2009)</a:t>
            </a:r>
          </a:p>
          <a:p>
            <a:pPr algn="ctr"/>
            <a:r>
              <a:rPr lang="en-US" sz="2000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000" dirty="0">
                <a:sym typeface="Wingdings"/>
              </a:rPr>
              <a:t> </a:t>
            </a:r>
            <a:r>
              <a:rPr lang="en-US" sz="2000" b="1" dirty="0"/>
              <a:t>CONSUMATORUL</a:t>
            </a:r>
            <a:r>
              <a:rPr lang="en-US" sz="2000" dirty="0"/>
              <a:t> </a:t>
            </a:r>
            <a:r>
              <a:rPr lang="en-US" sz="2000" dirty="0">
                <a:latin typeface="Wingdings"/>
                <a:ea typeface="Wingdings"/>
                <a:cs typeface="Wingdings"/>
                <a:sym typeface="Wingdings"/>
              </a:rPr>
              <a:t>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 err="1"/>
              <a:t>Recunoaște</a:t>
            </a:r>
            <a:r>
              <a:rPr lang="en-US" sz="2000" dirty="0"/>
              <a:t> </a:t>
            </a:r>
            <a:r>
              <a:rPr lang="en-US" sz="2000" dirty="0" err="1"/>
              <a:t>fenomenul</a:t>
            </a:r>
            <a:r>
              <a:rPr lang="en-US" sz="2000" dirty="0"/>
              <a:t> SE;</a:t>
            </a:r>
          </a:p>
          <a:p>
            <a:pPr>
              <a:buFontTx/>
              <a:buChar char="-"/>
            </a:pPr>
            <a:r>
              <a:rPr lang="en-US" sz="2000" dirty="0" err="1"/>
              <a:t>Principiul</a:t>
            </a:r>
            <a:r>
              <a:rPr lang="en-US" sz="2000" dirty="0"/>
              <a:t> </a:t>
            </a:r>
            <a:r>
              <a:rPr lang="en-US" sz="2000" dirty="0" err="1"/>
              <a:t>subsidiarității</a:t>
            </a:r>
            <a:r>
              <a:rPr lang="en-US" sz="2000" dirty="0"/>
              <a:t> </a:t>
            </a:r>
            <a:r>
              <a:rPr lang="en-US" sz="2000" dirty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000" dirty="0"/>
              <a:t> document </a:t>
            </a:r>
            <a:r>
              <a:rPr lang="en-US" sz="2000" dirty="0" err="1"/>
              <a:t>comun</a:t>
            </a:r>
            <a:r>
              <a:rPr lang="en-US" sz="2000" dirty="0"/>
              <a:t>: Plan </a:t>
            </a:r>
            <a:r>
              <a:rPr lang="en-US" sz="2000" dirty="0" err="1"/>
              <a:t>Național</a:t>
            </a:r>
            <a:r>
              <a:rPr lang="en-US" sz="2000" dirty="0"/>
              <a:t> de </a:t>
            </a:r>
            <a:r>
              <a:rPr lang="en-US" sz="2000" dirty="0" err="1"/>
              <a:t>Acțiune</a:t>
            </a:r>
            <a:r>
              <a:rPr lang="en-US" sz="2000" dirty="0"/>
              <a:t> (PNA)</a:t>
            </a:r>
          </a:p>
          <a:p>
            <a:pPr lvl="2">
              <a:buFontTx/>
              <a:buChar char="-"/>
            </a:pPr>
            <a:r>
              <a:rPr lang="en-US" sz="2000" dirty="0"/>
              <a:t>SM </a:t>
            </a:r>
            <a:r>
              <a:rPr lang="en-US" sz="2000" dirty="0" err="1"/>
              <a:t>definește</a:t>
            </a:r>
            <a:r>
              <a:rPr lang="en-US" sz="2000" dirty="0"/>
              <a:t> </a:t>
            </a:r>
            <a:r>
              <a:rPr lang="en-US" sz="2000" dirty="0" err="1"/>
              <a:t>consumatorul</a:t>
            </a:r>
            <a:r>
              <a:rPr lang="en-US" sz="2000" dirty="0"/>
              <a:t> </a:t>
            </a:r>
            <a:r>
              <a:rPr lang="en-US" sz="2000" dirty="0" err="1"/>
              <a:t>vulnerabil</a:t>
            </a:r>
            <a:r>
              <a:rPr lang="en-US" sz="2000" dirty="0"/>
              <a:t>;</a:t>
            </a:r>
          </a:p>
          <a:p>
            <a:pPr lvl="2">
              <a:buFontTx/>
              <a:buChar char="-"/>
            </a:pPr>
            <a:r>
              <a:rPr lang="en-US" sz="2000" dirty="0"/>
              <a:t>SM </a:t>
            </a:r>
            <a:r>
              <a:rPr lang="en-US" sz="2000" dirty="0" err="1"/>
              <a:t>identifică</a:t>
            </a:r>
            <a:r>
              <a:rPr lang="en-US" sz="2000" dirty="0"/>
              <a:t> </a:t>
            </a:r>
            <a:r>
              <a:rPr lang="en-US" sz="2000" dirty="0" err="1"/>
              <a:t>măsuri</a:t>
            </a:r>
            <a:r>
              <a:rPr lang="en-US" sz="2000" dirty="0"/>
              <a:t> integrate;</a:t>
            </a:r>
          </a:p>
          <a:p>
            <a:pPr lvl="2"/>
            <a:endParaRPr lang="en-US" sz="2000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636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Indicatori</a:t>
            </a:r>
            <a:r>
              <a:rPr lang="en-US" sz="3200" dirty="0"/>
              <a:t> de </a:t>
            </a:r>
            <a:r>
              <a:rPr lang="en-US" sz="3200" dirty="0" err="1"/>
              <a:t>măsurare</a:t>
            </a:r>
            <a:r>
              <a:rPr lang="en-US" sz="3200" dirty="0"/>
              <a:t> a </a:t>
            </a:r>
            <a:r>
              <a:rPr lang="en-US" sz="3200" dirty="0" err="1"/>
              <a:t>sărăciei</a:t>
            </a:r>
            <a:r>
              <a:rPr lang="en-US" sz="3200" dirty="0"/>
              <a:t> </a:t>
            </a:r>
            <a:r>
              <a:rPr lang="en-US" sz="3200" dirty="0" err="1"/>
              <a:t>energetice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en-US" b="1" dirty="0" err="1"/>
              <a:t>Indicatori</a:t>
            </a:r>
            <a:r>
              <a:rPr lang="en-US" b="1" dirty="0"/>
              <a:t> de cost</a:t>
            </a:r>
          </a:p>
          <a:p>
            <a:pPr marL="0" indent="0">
              <a:buNone/>
            </a:pPr>
            <a:endParaRPr lang="en-US" b="1" dirty="0"/>
          </a:p>
          <a:p>
            <a:pPr marL="857250" lvl="1" indent="-457200">
              <a:buFont typeface="Wingdings" charset="2"/>
              <a:buChar char="Ø"/>
            </a:pPr>
            <a:r>
              <a:rPr lang="en-US" b="1" dirty="0" err="1"/>
              <a:t>Dubla</a:t>
            </a:r>
            <a:r>
              <a:rPr lang="en-US" b="1" dirty="0"/>
              <a:t> </a:t>
            </a:r>
            <a:r>
              <a:rPr lang="en-US" b="1" dirty="0" err="1"/>
              <a:t>Medianei</a:t>
            </a:r>
            <a:r>
              <a:rPr lang="en-US" b="1" dirty="0"/>
              <a:t> </a:t>
            </a:r>
            <a:r>
              <a:rPr lang="en-US" b="1" dirty="0" err="1"/>
              <a:t>Ponderii</a:t>
            </a:r>
            <a:r>
              <a:rPr lang="en-US" b="1" dirty="0"/>
              <a:t> </a:t>
            </a:r>
            <a:r>
              <a:rPr lang="en-US" b="1" dirty="0" err="1"/>
              <a:t>Naționale</a:t>
            </a:r>
            <a:r>
              <a:rPr lang="en-US" b="1" dirty="0"/>
              <a:t> (2M)</a:t>
            </a:r>
            <a:r>
              <a:rPr lang="en-US" dirty="0"/>
              <a:t>: </a:t>
            </a:r>
            <a:r>
              <a:rPr lang="en-US" dirty="0" err="1"/>
              <a:t>mediana</a:t>
            </a:r>
            <a:r>
              <a:rPr lang="en-US" dirty="0"/>
              <a:t> </a:t>
            </a:r>
            <a:r>
              <a:rPr lang="en-US" dirty="0" err="1"/>
              <a:t>naționala</a:t>
            </a:r>
            <a:r>
              <a:rPr lang="en-US" dirty="0"/>
              <a:t>̆ a </a:t>
            </a:r>
            <a:r>
              <a:rPr lang="en-US" dirty="0" err="1"/>
              <a:t>ponderii</a:t>
            </a:r>
            <a:r>
              <a:rPr lang="en-US" dirty="0"/>
              <a:t> </a:t>
            </a:r>
            <a:r>
              <a:rPr lang="en-US" dirty="0" err="1"/>
              <a:t>cheltuielilor</a:t>
            </a:r>
            <a:r>
              <a:rPr lang="en-US" dirty="0"/>
              <a:t> </a:t>
            </a:r>
            <a:r>
              <a:rPr lang="en-US" dirty="0" err="1"/>
              <a:t>energetice</a:t>
            </a:r>
            <a:r>
              <a:rPr lang="en-US" dirty="0"/>
              <a:t> din </a:t>
            </a:r>
            <a:r>
              <a:rPr lang="en-US" dirty="0" err="1"/>
              <a:t>venitul</a:t>
            </a:r>
            <a:r>
              <a:rPr lang="en-US" dirty="0"/>
              <a:t> </a:t>
            </a:r>
            <a:r>
              <a:rPr lang="en-US" dirty="0" err="1"/>
              <a:t>disponibil</a:t>
            </a:r>
            <a:r>
              <a:rPr lang="en-US" dirty="0"/>
              <a:t> </a:t>
            </a:r>
          </a:p>
          <a:p>
            <a:pPr marL="400050" lvl="1" indent="0">
              <a:buNone/>
            </a:pPr>
            <a:endParaRPr lang="en-US" dirty="0"/>
          </a:p>
          <a:p>
            <a:pPr marL="857250" lvl="1" indent="-457200">
              <a:buFont typeface="Wingdings" charset="2"/>
              <a:buChar char="Ø"/>
            </a:pPr>
            <a:r>
              <a:rPr lang="en-US" b="1" dirty="0" err="1"/>
              <a:t>Venituri</a:t>
            </a:r>
            <a:r>
              <a:rPr lang="en-US" b="1" dirty="0"/>
              <a:t> </a:t>
            </a:r>
            <a:r>
              <a:rPr lang="en-US" b="1" dirty="0" err="1"/>
              <a:t>mici</a:t>
            </a:r>
            <a:r>
              <a:rPr lang="en-US" b="1" dirty="0"/>
              <a:t> </a:t>
            </a:r>
            <a:r>
              <a:rPr lang="en-US" b="1" dirty="0" err="1"/>
              <a:t>costuri</a:t>
            </a:r>
            <a:r>
              <a:rPr lang="en-US" b="1" dirty="0"/>
              <a:t> </a:t>
            </a:r>
            <a:r>
              <a:rPr lang="en-US" b="1" dirty="0" err="1"/>
              <a:t>mari</a:t>
            </a:r>
            <a:r>
              <a:rPr lang="en-US" b="1" dirty="0"/>
              <a:t> (LIHC)</a:t>
            </a:r>
            <a:r>
              <a:rPr lang="en-US" dirty="0"/>
              <a:t>: </a:t>
            </a:r>
            <a:r>
              <a:rPr lang="en-US" dirty="0" err="1"/>
              <a:t>proporția</a:t>
            </a:r>
            <a:r>
              <a:rPr lang="en-US" dirty="0"/>
              <a:t> </a:t>
            </a:r>
            <a:r>
              <a:rPr lang="en-US" dirty="0" err="1"/>
              <a:t>cheltuielilor</a:t>
            </a:r>
            <a:r>
              <a:rPr lang="en-US" dirty="0"/>
              <a:t> cu </a:t>
            </a:r>
            <a:r>
              <a:rPr lang="en-US" dirty="0" err="1"/>
              <a:t>energia</a:t>
            </a:r>
            <a:r>
              <a:rPr lang="en-US" dirty="0"/>
              <a:t> din </a:t>
            </a:r>
            <a:r>
              <a:rPr lang="en-US" dirty="0" err="1"/>
              <a:t>venit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peste</a:t>
            </a:r>
            <a:r>
              <a:rPr lang="en-US" dirty="0"/>
              <a:t> </a:t>
            </a:r>
            <a:r>
              <a:rPr lang="en-US" dirty="0" err="1"/>
              <a:t>proporția</a:t>
            </a:r>
            <a:r>
              <a:rPr lang="en-US" dirty="0"/>
              <a:t> </a:t>
            </a:r>
            <a:r>
              <a:rPr lang="en-US" dirty="0" err="1"/>
              <a:t>mediana</a:t>
            </a:r>
            <a:r>
              <a:rPr lang="en-US" dirty="0"/>
              <a:t>̆ </a:t>
            </a:r>
            <a:r>
              <a:rPr lang="en-US" dirty="0" err="1"/>
              <a:t>naționala</a:t>
            </a:r>
            <a:r>
              <a:rPr lang="en-US" dirty="0"/>
              <a:t>̆ </a:t>
            </a:r>
            <a:r>
              <a:rPr lang="en-US" dirty="0" err="1"/>
              <a:t>în</a:t>
            </a:r>
            <a:r>
              <a:rPr lang="en-US" dirty="0"/>
              <a:t> </a:t>
            </a:r>
            <a:r>
              <a:rPr lang="en-US" dirty="0" err="1"/>
              <a:t>timp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venitul</a:t>
            </a:r>
            <a:r>
              <a:rPr lang="en-US" dirty="0"/>
              <a:t> </a:t>
            </a:r>
            <a:r>
              <a:rPr lang="en-US" dirty="0" err="1"/>
              <a:t>rezidual</a:t>
            </a:r>
            <a:r>
              <a:rPr lang="en-US" dirty="0"/>
              <a:t> </a:t>
            </a:r>
            <a:r>
              <a:rPr lang="en-US" dirty="0" err="1"/>
              <a:t>coboara</a:t>
            </a:r>
            <a:r>
              <a:rPr lang="en-US" dirty="0"/>
              <a:t>̆ sub </a:t>
            </a:r>
            <a:r>
              <a:rPr lang="en-US" dirty="0" err="1"/>
              <a:t>pragul</a:t>
            </a:r>
            <a:r>
              <a:rPr lang="en-US" dirty="0"/>
              <a:t> </a:t>
            </a:r>
            <a:r>
              <a:rPr lang="en-US" dirty="0" err="1"/>
              <a:t>oficial</a:t>
            </a:r>
            <a:r>
              <a:rPr lang="en-US" dirty="0"/>
              <a:t> al </a:t>
            </a:r>
            <a:r>
              <a:rPr lang="en-US" dirty="0" err="1"/>
              <a:t>sărăciei</a:t>
            </a:r>
            <a:r>
              <a:rPr lang="en-US" dirty="0"/>
              <a:t>. </a:t>
            </a:r>
          </a:p>
          <a:p>
            <a:pPr marL="400050" lvl="1" indent="0">
              <a:buNone/>
            </a:pPr>
            <a:endParaRPr lang="en-US" dirty="0"/>
          </a:p>
          <a:p>
            <a:pPr marL="857250" lvl="1" indent="-457200">
              <a:buFont typeface="Wingdings" charset="2"/>
              <a:buChar char="Ø"/>
            </a:pPr>
            <a:r>
              <a:rPr lang="en-US" b="1" dirty="0" err="1"/>
              <a:t>Sărăcia</a:t>
            </a:r>
            <a:r>
              <a:rPr lang="en-US" b="1" dirty="0"/>
              <a:t> </a:t>
            </a:r>
            <a:r>
              <a:rPr lang="en-US" b="1" dirty="0" err="1"/>
              <a:t>energetica</a:t>
            </a:r>
            <a:r>
              <a:rPr lang="en-US" b="1" dirty="0"/>
              <a:t>̆ </a:t>
            </a:r>
            <a:r>
              <a:rPr lang="en-US" b="1" dirty="0" err="1"/>
              <a:t>ascunsa</a:t>
            </a:r>
            <a:r>
              <a:rPr lang="en-US" b="1" dirty="0"/>
              <a:t>̆ (M/2)</a:t>
            </a:r>
            <a:r>
              <a:rPr lang="en-US" dirty="0"/>
              <a:t>: </a:t>
            </a:r>
            <a:r>
              <a:rPr lang="en-US" dirty="0" err="1"/>
              <a:t>jumatatea</a:t>
            </a:r>
            <a:r>
              <a:rPr lang="en-US" dirty="0"/>
              <a:t> </a:t>
            </a:r>
            <a:r>
              <a:rPr lang="en-US" dirty="0" err="1"/>
              <a:t>medianei</a:t>
            </a:r>
            <a:r>
              <a:rPr lang="en-US" dirty="0"/>
              <a:t> </a:t>
            </a:r>
            <a:r>
              <a:rPr lang="en-US" dirty="0" err="1"/>
              <a:t>naționale</a:t>
            </a:r>
            <a:r>
              <a:rPr lang="en-US" dirty="0"/>
              <a:t> a </a:t>
            </a:r>
            <a:r>
              <a:rPr lang="en-US" dirty="0" err="1"/>
              <a:t>cheltuielilor</a:t>
            </a:r>
            <a:r>
              <a:rPr lang="en-US" dirty="0"/>
              <a:t> cu </a:t>
            </a:r>
            <a:r>
              <a:rPr lang="en-US" dirty="0" err="1"/>
              <a:t>energia</a:t>
            </a:r>
            <a:r>
              <a:rPr lang="en-US" dirty="0"/>
              <a:t> </a:t>
            </a:r>
            <a:r>
              <a:rPr lang="en-US" dirty="0" err="1"/>
              <a:t>în</a:t>
            </a:r>
            <a:r>
              <a:rPr lang="en-US" dirty="0"/>
              <a:t> </a:t>
            </a:r>
            <a:r>
              <a:rPr lang="en-US" dirty="0" err="1"/>
              <a:t>termeni</a:t>
            </a:r>
            <a:r>
              <a:rPr lang="en-US" dirty="0"/>
              <a:t> </a:t>
            </a:r>
            <a:r>
              <a:rPr lang="en-US" dirty="0" err="1"/>
              <a:t>monetari</a:t>
            </a:r>
            <a:r>
              <a:rPr lang="en-US" dirty="0"/>
              <a:t> </a:t>
            </a:r>
            <a:r>
              <a:rPr lang="en-US" dirty="0" err="1"/>
              <a:t>absoluți</a:t>
            </a:r>
            <a:r>
              <a:rPr lang="en-US" dirty="0"/>
              <a:t> </a:t>
            </a:r>
          </a:p>
          <a:p>
            <a:pPr marL="400050" lvl="1" indent="0">
              <a:buNone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b="1" dirty="0" err="1"/>
              <a:t>Indicatori</a:t>
            </a:r>
            <a:r>
              <a:rPr lang="en-US" b="1" dirty="0"/>
              <a:t> </a:t>
            </a:r>
            <a:r>
              <a:rPr lang="en-US" b="1" dirty="0" err="1"/>
              <a:t>consensuali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067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DDB9E-1A9B-7C73-B452-997B8B6BA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Cum a evoluat sărăcia energetică în România</a:t>
            </a:r>
          </a:p>
        </p:txBody>
      </p:sp>
      <p:pic>
        <p:nvPicPr>
          <p:cNvPr id="6" name="Content Placeholder 5" descr="A graph of different colored bars&#10;&#10;Description automatically generated">
            <a:extLst>
              <a:ext uri="{FF2B5EF4-FFF2-40B4-BE49-F238E27FC236}">
                <a16:creationId xmlns:a16="http://schemas.microsoft.com/office/drawing/2014/main" id="{56D65002-925E-AA98-8259-88E8DCE788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0269" y="3429000"/>
            <a:ext cx="7830798" cy="2851432"/>
          </a:xfrm>
        </p:spPr>
      </p:pic>
      <p:pic>
        <p:nvPicPr>
          <p:cNvPr id="8" name="Picture 7" descr="A blue and orange light bulb with text&#10;&#10;Description automatically generated">
            <a:extLst>
              <a:ext uri="{FF2B5EF4-FFF2-40B4-BE49-F238E27FC236}">
                <a16:creationId xmlns:a16="http://schemas.microsoft.com/office/drawing/2014/main" id="{0C5C044A-8F69-7BB9-E6B6-975736B3E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5704" y="1657352"/>
            <a:ext cx="3136296" cy="138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36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327818"/>
            <a:ext cx="8229600" cy="589756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 err="1"/>
              <a:t>Măsuri</a:t>
            </a:r>
            <a:r>
              <a:rPr lang="en-US" sz="3600" dirty="0"/>
              <a:t> integrate de </a:t>
            </a:r>
            <a:r>
              <a:rPr lang="en-US" sz="3600" dirty="0" err="1"/>
              <a:t>intervenție</a:t>
            </a:r>
            <a:r>
              <a:rPr lang="en-US" sz="3600" dirty="0"/>
              <a:t> </a:t>
            </a:r>
            <a:r>
              <a:rPr lang="en-US" sz="3600" dirty="0" err="1"/>
              <a:t>în</a:t>
            </a:r>
            <a:r>
              <a:rPr lang="en-US" sz="3600" dirty="0"/>
              <a:t> </a:t>
            </a:r>
            <a:r>
              <a:rPr lang="en-US" sz="3600" dirty="0" err="1"/>
              <a:t>vederea</a:t>
            </a:r>
            <a:r>
              <a:rPr lang="en-US" sz="3600" dirty="0"/>
              <a:t> </a:t>
            </a:r>
            <a:r>
              <a:rPr lang="en-US" sz="3600" dirty="0" err="1"/>
              <a:t>diminuării</a:t>
            </a:r>
            <a:r>
              <a:rPr lang="en-US" sz="3600" dirty="0"/>
              <a:t> </a:t>
            </a:r>
            <a:r>
              <a:rPr lang="en-US" sz="3600" dirty="0" err="1"/>
              <a:t>sărăciei</a:t>
            </a:r>
            <a:r>
              <a:rPr lang="en-US" sz="3600" dirty="0"/>
              <a:t> </a:t>
            </a:r>
            <a:r>
              <a:rPr lang="en-US" sz="3600" dirty="0" err="1"/>
              <a:t>energetice</a:t>
            </a:r>
            <a:endParaRPr lang="en-US" sz="3600" dirty="0"/>
          </a:p>
          <a:p>
            <a:pPr marL="0" indent="0" algn="ctr">
              <a:buNone/>
            </a:pPr>
            <a:endParaRPr lang="en-US" sz="3600" dirty="0"/>
          </a:p>
          <a:p>
            <a:pPr lvl="5" algn="just">
              <a:buFont typeface="Wingdings" charset="2"/>
              <a:buChar char="Ø"/>
            </a:pPr>
            <a:r>
              <a:rPr lang="en-US" sz="3200" dirty="0" err="1"/>
              <a:t>Măsuri</a:t>
            </a:r>
            <a:r>
              <a:rPr lang="en-US" sz="3200" dirty="0"/>
              <a:t> </a:t>
            </a:r>
            <a:r>
              <a:rPr lang="en-US" sz="3200" dirty="0" err="1"/>
              <a:t>financiare</a:t>
            </a:r>
            <a:endParaRPr lang="en-US" sz="3200" dirty="0"/>
          </a:p>
          <a:p>
            <a:pPr lvl="5" algn="just">
              <a:buFont typeface="Wingdings" charset="2"/>
              <a:buChar char="Ø"/>
            </a:pPr>
            <a:r>
              <a:rPr lang="en-US" sz="3200" dirty="0" err="1"/>
              <a:t>Măsuri</a:t>
            </a:r>
            <a:r>
              <a:rPr lang="en-US" sz="3200" dirty="0"/>
              <a:t> non-</a:t>
            </a:r>
            <a:r>
              <a:rPr lang="en-US" sz="3200" dirty="0" err="1"/>
              <a:t>financiare</a:t>
            </a:r>
            <a:endParaRPr lang="en-US" sz="3200" dirty="0"/>
          </a:p>
          <a:p>
            <a:pPr lvl="5" algn="just">
              <a:buFont typeface="Wingdings" charset="2"/>
              <a:buChar char="Ø"/>
            </a:pPr>
            <a:r>
              <a:rPr lang="en-US" sz="3200" dirty="0" err="1"/>
              <a:t>Măsuri</a:t>
            </a:r>
            <a:r>
              <a:rPr lang="en-US" sz="3200" dirty="0"/>
              <a:t> de </a:t>
            </a:r>
            <a:r>
              <a:rPr lang="en-US" sz="3200" dirty="0" err="1"/>
              <a:t>eficientizare</a:t>
            </a:r>
            <a:endParaRPr lang="en-US" sz="3200" dirty="0"/>
          </a:p>
          <a:p>
            <a:pPr marL="2286000" lvl="5" indent="0" algn="just">
              <a:buNone/>
            </a:pPr>
            <a:r>
              <a:rPr lang="en-US" sz="3200" dirty="0"/>
              <a:t>    </a:t>
            </a:r>
            <a:r>
              <a:rPr lang="en-US" sz="3200" dirty="0" err="1"/>
              <a:t>energetică</a:t>
            </a:r>
            <a:endParaRPr lang="en-US" sz="3200" dirty="0"/>
          </a:p>
          <a:p>
            <a:pPr marL="1257300" lvl="3" indent="0" algn="just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600" dirty="0"/>
          </a:p>
        </p:txBody>
      </p:sp>
      <p:sp>
        <p:nvSpPr>
          <p:cNvPr id="4" name="Right Bracket 3"/>
          <p:cNvSpPr/>
          <p:nvPr/>
        </p:nvSpPr>
        <p:spPr>
          <a:xfrm>
            <a:off x="7154962" y="2832100"/>
            <a:ext cx="73152" cy="914400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512957" y="2986314"/>
            <a:ext cx="914400" cy="1854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TS</a:t>
            </a:r>
            <a:endParaRPr lang="en-US" sz="3200" dirty="0"/>
          </a:p>
          <a:p>
            <a:pPr algn="ctr"/>
            <a:endParaRPr lang="en-US" sz="3200" dirty="0"/>
          </a:p>
          <a:p>
            <a:pPr algn="ctr"/>
            <a:r>
              <a:rPr lang="en-US" sz="3200" dirty="0">
                <a:solidFill>
                  <a:srgbClr val="FF0000"/>
                </a:solidFill>
              </a:rPr>
              <a:t>TL</a:t>
            </a:r>
          </a:p>
        </p:txBody>
      </p:sp>
    </p:spTree>
    <p:extLst>
      <p:ext uri="{BB962C8B-B14F-4D97-AF65-F5344CB8AC3E}">
        <p14:creationId xmlns:p14="http://schemas.microsoft.com/office/powerpoint/2010/main" val="405056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EB31-BF99-5396-4853-35A0B303A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Cuprins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4F563-09CF-F6B2-46C1-0A5FC6A2A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RO" dirty="0"/>
              <a:t>Starea termoficării în România</a:t>
            </a:r>
          </a:p>
          <a:p>
            <a:pPr marL="342900" indent="-342900">
              <a:buFont typeface="+mj-lt"/>
              <a:buAutoNum type="arabicPeriod"/>
            </a:pPr>
            <a:r>
              <a:rPr lang="en-RO" dirty="0"/>
              <a:t>Reglementări și politice europene pentru decarbonizarea termoficării</a:t>
            </a:r>
          </a:p>
          <a:p>
            <a:pPr marL="342900" indent="-342900">
              <a:buFont typeface="+mj-lt"/>
              <a:buAutoNum type="arabicPeriod"/>
            </a:pPr>
            <a:r>
              <a:rPr lang="en-RO" dirty="0"/>
              <a:t>Concluzii studii de caz (ASE, Crucea, Tulcea, Craiova)</a:t>
            </a:r>
          </a:p>
          <a:p>
            <a:pPr marL="342900" indent="-342900">
              <a:buFont typeface="+mj-lt"/>
              <a:buAutoNum type="arabicPeriod"/>
            </a:pPr>
            <a:r>
              <a:rPr lang="en-RO" dirty="0"/>
              <a:t>Pot fi pompele de căldură o soluție pentru sărăcia energetică?</a:t>
            </a:r>
          </a:p>
          <a:p>
            <a:pPr marL="342900" indent="-342900">
              <a:buFont typeface="+mj-lt"/>
              <a:buAutoNum type="arabicPeriod"/>
            </a:pPr>
            <a:r>
              <a:rPr lang="en-RO" dirty="0"/>
              <a:t>Recomandări</a:t>
            </a:r>
          </a:p>
        </p:txBody>
      </p:sp>
    </p:spTree>
    <p:extLst>
      <p:ext uri="{BB962C8B-B14F-4D97-AF65-F5344CB8AC3E}">
        <p14:creationId xmlns:p14="http://schemas.microsoft.com/office/powerpoint/2010/main" val="2122358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81200" y="1468681"/>
          <a:ext cx="8229600" cy="5757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EBD7044-AA99-90D2-EA67-D1925D97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 err="1"/>
              <a:t>Măsuri</a:t>
            </a:r>
            <a:r>
              <a:rPr lang="en-US" dirty="0"/>
              <a:t> </a:t>
            </a:r>
            <a:r>
              <a:rPr lang="en-US" dirty="0" err="1"/>
              <a:t>financiare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68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361267" y="1492359"/>
          <a:ext cx="8229600" cy="5935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C79A700-5837-E216-095D-FE58667AA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70115"/>
            <a:ext cx="8596668" cy="1320800"/>
          </a:xfrm>
        </p:spPr>
        <p:txBody>
          <a:bodyPr/>
          <a:lstStyle/>
          <a:p>
            <a:r>
              <a:rPr lang="en-US" dirty="0" err="1"/>
              <a:t>Măsuri</a:t>
            </a:r>
            <a:r>
              <a:rPr lang="en-US" dirty="0"/>
              <a:t> non-</a:t>
            </a:r>
            <a:r>
              <a:rPr lang="en-US" dirty="0" err="1"/>
              <a:t>financiare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6703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20684" y="1534333"/>
          <a:ext cx="7348780" cy="51531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413D4F9-38C0-E69D-4D5E-68A51494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70115"/>
            <a:ext cx="8596668" cy="1320800"/>
          </a:xfrm>
        </p:spPr>
        <p:txBody>
          <a:bodyPr/>
          <a:lstStyle/>
          <a:p>
            <a:r>
              <a:rPr lang="en-US" dirty="0" err="1"/>
              <a:t>Măsuri</a:t>
            </a:r>
            <a:r>
              <a:rPr lang="en-US" dirty="0"/>
              <a:t> </a:t>
            </a:r>
            <a:r>
              <a:rPr lang="en-US" dirty="0" err="1"/>
              <a:t>structurale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813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Sărăcia</a:t>
            </a:r>
            <a:r>
              <a:rPr lang="en-US" dirty="0"/>
              <a:t> </a:t>
            </a:r>
            <a:r>
              <a:rPr lang="en-US" dirty="0" err="1"/>
              <a:t>energetică</a:t>
            </a:r>
            <a:r>
              <a:rPr lang="en-US" dirty="0"/>
              <a:t>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Nedefinită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nicio</a:t>
            </a:r>
            <a:r>
              <a:rPr lang="en-US" dirty="0"/>
              <a:t> </a:t>
            </a:r>
            <a:r>
              <a:rPr lang="en-US" dirty="0" err="1"/>
              <a:t>lege</a:t>
            </a:r>
            <a:endParaRPr lang="en-US" dirty="0"/>
          </a:p>
          <a:p>
            <a:r>
              <a:rPr lang="en-US" dirty="0" err="1"/>
              <a:t>Menționată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Legea</a:t>
            </a:r>
            <a:r>
              <a:rPr lang="en-US" dirty="0"/>
              <a:t> 123/ 2012</a:t>
            </a:r>
          </a:p>
          <a:p>
            <a:pPr lvl="1"/>
            <a:r>
              <a:rPr lang="en-US" dirty="0" err="1"/>
              <a:t>Titlul</a:t>
            </a:r>
            <a:r>
              <a:rPr lang="en-US" dirty="0"/>
              <a:t> 1 (</a:t>
            </a:r>
            <a:r>
              <a:rPr lang="en-US" dirty="0" err="1"/>
              <a:t>Energie</a:t>
            </a:r>
            <a:r>
              <a:rPr lang="en-US" dirty="0"/>
              <a:t> </a:t>
            </a:r>
            <a:r>
              <a:rPr lang="en-US" dirty="0" err="1"/>
              <a:t>Electrică</a:t>
            </a:r>
            <a:r>
              <a:rPr lang="en-US" dirty="0"/>
              <a:t>): </a:t>
            </a:r>
            <a:r>
              <a:rPr lang="en-US" dirty="0" err="1"/>
              <a:t>Ministerul</a:t>
            </a:r>
            <a:r>
              <a:rPr lang="en-US" dirty="0"/>
              <a:t> </a:t>
            </a:r>
            <a:r>
              <a:rPr lang="en-US" dirty="0" err="1"/>
              <a:t>Muncii</a:t>
            </a:r>
            <a:r>
              <a:rPr lang="en-US" dirty="0"/>
              <a:t>,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colaborare</a:t>
            </a:r>
            <a:r>
              <a:rPr lang="en-US" dirty="0"/>
              <a:t> cu </a:t>
            </a:r>
            <a:r>
              <a:rPr lang="en-US" dirty="0" err="1"/>
              <a:t>Ministerul</a:t>
            </a:r>
            <a:r>
              <a:rPr lang="en-US" dirty="0"/>
              <a:t> </a:t>
            </a:r>
            <a:r>
              <a:rPr lang="en-US" dirty="0" err="1"/>
              <a:t>Energiei</a:t>
            </a:r>
            <a:r>
              <a:rPr lang="en-US" dirty="0"/>
              <a:t> </a:t>
            </a:r>
            <a:r>
              <a:rPr lang="en-US" dirty="0" err="1"/>
              <a:t>elaborează</a:t>
            </a:r>
            <a:r>
              <a:rPr lang="en-US" dirty="0"/>
              <a:t> </a:t>
            </a:r>
            <a:r>
              <a:rPr lang="en-US" dirty="0" err="1"/>
              <a:t>Planul</a:t>
            </a:r>
            <a:r>
              <a:rPr lang="en-US" dirty="0"/>
              <a:t> </a:t>
            </a:r>
            <a:r>
              <a:rPr lang="en-US" dirty="0" err="1"/>
              <a:t>Național</a:t>
            </a:r>
            <a:r>
              <a:rPr lang="en-US" dirty="0"/>
              <a:t> de </a:t>
            </a:r>
            <a:r>
              <a:rPr lang="en-US" dirty="0" err="1"/>
              <a:t>Acțiune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Cazuri</a:t>
            </a:r>
            <a:r>
              <a:rPr lang="en-US" dirty="0"/>
              <a:t> de </a:t>
            </a:r>
            <a:r>
              <a:rPr lang="en-US" dirty="0" err="1"/>
              <a:t>Sărăcie</a:t>
            </a:r>
            <a:r>
              <a:rPr lang="en-US" dirty="0"/>
              <a:t> </a:t>
            </a:r>
            <a:r>
              <a:rPr lang="en-US" dirty="0" err="1"/>
              <a:t>Energetică</a:t>
            </a:r>
            <a:endParaRPr lang="en-US" dirty="0"/>
          </a:p>
          <a:p>
            <a:pPr lvl="1"/>
            <a:r>
              <a:rPr lang="en-US" dirty="0" err="1"/>
              <a:t>Titlul</a:t>
            </a:r>
            <a:r>
              <a:rPr lang="en-US" dirty="0"/>
              <a:t> 2 (</a:t>
            </a:r>
            <a:r>
              <a:rPr lang="en-US" dirty="0" err="1"/>
              <a:t>Gaz</a:t>
            </a:r>
            <a:r>
              <a:rPr lang="en-US" dirty="0"/>
              <a:t> Natural): </a:t>
            </a:r>
            <a:r>
              <a:rPr lang="en-US" dirty="0" err="1"/>
              <a:t>Ministerul</a:t>
            </a:r>
            <a:r>
              <a:rPr lang="en-US" dirty="0"/>
              <a:t> </a:t>
            </a:r>
            <a:r>
              <a:rPr lang="en-US" dirty="0" err="1"/>
              <a:t>Energiei</a:t>
            </a:r>
            <a:r>
              <a:rPr lang="en-US" dirty="0"/>
              <a:t> </a:t>
            </a:r>
            <a:r>
              <a:rPr lang="en-US" dirty="0" err="1"/>
              <a:t>elaborează</a:t>
            </a:r>
            <a:r>
              <a:rPr lang="en-US" dirty="0"/>
              <a:t> [</a:t>
            </a:r>
            <a:r>
              <a:rPr lang="mr-IN" dirty="0"/>
              <a:t>…</a:t>
            </a:r>
            <a:r>
              <a:rPr lang="en-US" dirty="0"/>
              <a:t>]</a:t>
            </a:r>
          </a:p>
          <a:p>
            <a:r>
              <a:rPr lang="en-US" i="1" dirty="0" err="1">
                <a:solidFill>
                  <a:srgbClr val="FF0000"/>
                </a:solidFill>
              </a:rPr>
              <a:t>Eroare</a:t>
            </a:r>
            <a:r>
              <a:rPr lang="en-US" i="1" dirty="0">
                <a:solidFill>
                  <a:srgbClr val="FF0000"/>
                </a:solidFill>
              </a:rPr>
              <a:t>? </a:t>
            </a:r>
            <a:r>
              <a:rPr lang="en-US" i="1" dirty="0" err="1">
                <a:solidFill>
                  <a:srgbClr val="FF0000"/>
                </a:solidFill>
              </a:rPr>
              <a:t>Confuzie</a:t>
            </a:r>
            <a:r>
              <a:rPr lang="en-US" i="1" dirty="0">
                <a:solidFill>
                  <a:srgbClr val="FF0000"/>
                </a:solidFill>
              </a:rPr>
              <a:t>? </a:t>
            </a:r>
            <a:r>
              <a:rPr lang="en-US" i="1" dirty="0" err="1">
                <a:solidFill>
                  <a:srgbClr val="FF0000"/>
                </a:solidFill>
              </a:rPr>
              <a:t>Undeva</a:t>
            </a:r>
            <a:r>
              <a:rPr lang="en-US" i="1" dirty="0">
                <a:solidFill>
                  <a:srgbClr val="FF0000"/>
                </a:solidFill>
              </a:rPr>
              <a:t> la </a:t>
            </a:r>
            <a:r>
              <a:rPr lang="en-US" i="1" dirty="0" err="1">
                <a:solidFill>
                  <a:srgbClr val="FF0000"/>
                </a:solidFill>
              </a:rPr>
              <a:t>mijloc</a:t>
            </a:r>
            <a:r>
              <a:rPr lang="en-US" i="1" dirty="0">
                <a:solidFill>
                  <a:srgbClr val="FF0000"/>
                </a:solidFill>
              </a:rPr>
              <a:t>?</a:t>
            </a:r>
          </a:p>
          <a:p>
            <a:r>
              <a:rPr lang="en-US" dirty="0" err="1">
                <a:solidFill>
                  <a:srgbClr val="FF0000"/>
                </a:solidFill>
              </a:rPr>
              <a:t>Certitudine</a:t>
            </a:r>
            <a:r>
              <a:rPr lang="en-US" dirty="0">
                <a:solidFill>
                  <a:srgbClr val="FF0000"/>
                </a:solidFill>
              </a:rPr>
              <a:t>: 2023: Nu </a:t>
            </a:r>
            <a:r>
              <a:rPr lang="en-US" dirty="0" err="1">
                <a:solidFill>
                  <a:srgbClr val="FF0000"/>
                </a:solidFill>
              </a:rPr>
              <a:t>există</a:t>
            </a:r>
            <a:r>
              <a:rPr lang="en-US" dirty="0">
                <a:solidFill>
                  <a:srgbClr val="FF0000"/>
                </a:solidFill>
              </a:rPr>
              <a:t> PNA!!!</a:t>
            </a:r>
          </a:p>
        </p:txBody>
      </p:sp>
    </p:spTree>
    <p:extLst>
      <p:ext uri="{BB962C8B-B14F-4D97-AF65-F5344CB8AC3E}">
        <p14:creationId xmlns:p14="http://schemas.microsoft.com/office/powerpoint/2010/main" val="1458529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 err="1"/>
              <a:t>Consumatorul</a:t>
            </a:r>
            <a:r>
              <a:rPr lang="en-US" dirty="0"/>
              <a:t> </a:t>
            </a:r>
            <a:r>
              <a:rPr lang="en-US" dirty="0" err="1"/>
              <a:t>vulnerabil</a:t>
            </a:r>
            <a:r>
              <a:rPr lang="en-US" dirty="0"/>
              <a:t>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defTabSz="914400">
              <a:spcBef>
                <a:spcPts val="0"/>
              </a:spcBef>
            </a:pPr>
            <a:r>
              <a:rPr lang="en-US" dirty="0" err="1"/>
              <a:t>Legea</a:t>
            </a:r>
            <a:r>
              <a:rPr lang="en-US" dirty="0"/>
              <a:t> 123/ 2012: </a:t>
            </a:r>
            <a:r>
              <a:rPr lang="ro-RO" b="1" i="1" dirty="0"/>
              <a:t>Client vulnerabil</a:t>
            </a:r>
            <a:r>
              <a:rPr lang="ro-RO" i="1" dirty="0"/>
              <a:t> - clientul final </a:t>
            </a:r>
            <a:r>
              <a:rPr lang="ro-RO" i="1" dirty="0" err="1"/>
              <a:t>aparținând</a:t>
            </a:r>
            <a:r>
              <a:rPr lang="ro-RO" i="1" dirty="0"/>
              <a:t> unei categorii de </a:t>
            </a:r>
            <a:r>
              <a:rPr lang="ro-RO" i="1" dirty="0" err="1"/>
              <a:t>clienți</a:t>
            </a:r>
            <a:r>
              <a:rPr lang="ro-RO" i="1" dirty="0"/>
              <a:t> casnici care, din motive de </a:t>
            </a:r>
            <a:r>
              <a:rPr lang="ro-RO" i="1" dirty="0">
                <a:solidFill>
                  <a:srgbClr val="FF0000"/>
                </a:solidFill>
              </a:rPr>
              <a:t>vârstă, </a:t>
            </a:r>
            <a:r>
              <a:rPr lang="ro-RO" i="1" dirty="0" err="1">
                <a:solidFill>
                  <a:srgbClr val="FF0000"/>
                </a:solidFill>
              </a:rPr>
              <a:t>sănătate</a:t>
            </a:r>
            <a:r>
              <a:rPr lang="ro-RO" i="1" dirty="0">
                <a:solidFill>
                  <a:srgbClr val="FF0000"/>
                </a:solidFill>
              </a:rPr>
              <a:t> sau venituri reduse</a:t>
            </a:r>
            <a:r>
              <a:rPr lang="ro-RO" i="1" dirty="0"/>
              <a:t>, se află în risc de marginalizare socială </a:t>
            </a:r>
            <a:r>
              <a:rPr lang="ro-RO" i="1" dirty="0" err="1"/>
              <a:t>și</a:t>
            </a:r>
            <a:r>
              <a:rPr lang="ro-RO" i="1" dirty="0"/>
              <a:t> care, pentru prevenirea acestui risc, </a:t>
            </a:r>
            <a:r>
              <a:rPr lang="ro-RO" i="1" dirty="0" err="1"/>
              <a:t>beneficiaza</a:t>
            </a:r>
            <a:r>
              <a:rPr lang="ro-RO" i="1" dirty="0"/>
              <a:t>̆ de </a:t>
            </a:r>
            <a:r>
              <a:rPr lang="ro-RO" i="1" dirty="0" err="1"/>
              <a:t>măsuri</a:t>
            </a:r>
            <a:r>
              <a:rPr lang="ro-RO" i="1" dirty="0"/>
              <a:t> de </a:t>
            </a:r>
            <a:r>
              <a:rPr lang="ro-RO" i="1" dirty="0" err="1"/>
              <a:t>protecție</a:t>
            </a:r>
            <a:r>
              <a:rPr lang="ro-RO" i="1" dirty="0"/>
              <a:t> socială, inclusiv de natură financiară. </a:t>
            </a:r>
            <a:r>
              <a:rPr lang="ro-RO" i="1" dirty="0" err="1"/>
              <a:t>Măsurile</a:t>
            </a:r>
            <a:r>
              <a:rPr lang="ro-RO" i="1" dirty="0"/>
              <a:t> de </a:t>
            </a:r>
            <a:r>
              <a:rPr lang="ro-RO" i="1" dirty="0" err="1"/>
              <a:t>protecție</a:t>
            </a:r>
            <a:r>
              <a:rPr lang="ro-RO" i="1" dirty="0"/>
              <a:t> socială, precum </a:t>
            </a:r>
            <a:r>
              <a:rPr lang="ro-RO" i="1" dirty="0" err="1"/>
              <a:t>și</a:t>
            </a:r>
            <a:r>
              <a:rPr lang="ro-RO" i="1" dirty="0"/>
              <a:t> criteriile de eligibilitate pentru acestea </a:t>
            </a:r>
            <a:r>
              <a:rPr lang="ro-RO" i="1" u="sng" dirty="0">
                <a:solidFill>
                  <a:srgbClr val="FF0000"/>
                </a:solidFill>
              </a:rPr>
              <a:t>se stabilesc prin acte normative</a:t>
            </a:r>
            <a:r>
              <a:rPr lang="ro-RO" i="1" dirty="0">
                <a:solidFill>
                  <a:srgbClr val="FF0000"/>
                </a:solidFill>
              </a:rPr>
              <a:t>. </a:t>
            </a:r>
            <a:endParaRPr lang="en-GB" i="1" dirty="0">
              <a:solidFill>
                <a:srgbClr val="FF0000"/>
              </a:solidFill>
            </a:endParaRPr>
          </a:p>
          <a:p>
            <a:pPr defTabSz="914400"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730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2B58B-A01E-610D-89D7-4F7183E25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RO" dirty="0"/>
              <a:t>Este o soluție rentabilă economic pentru atenuarea sărăciei energetice?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393CDF-E990-8227-3B5C-52D8465E0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>
                <a:latin typeface="Google Sans"/>
              </a:rPr>
              <a:t>C</a:t>
            </a:r>
            <a:r>
              <a:rPr lang="en-GB" b="0" i="0" u="none" strike="noStrike" dirty="0" err="1">
                <a:effectLst/>
                <a:latin typeface="Google Sans"/>
              </a:rPr>
              <a:t>ostul</a:t>
            </a:r>
            <a:r>
              <a:rPr lang="en-GB" b="0" i="0" u="none" strike="noStrike" dirty="0">
                <a:effectLst/>
                <a:latin typeface="Google Sans"/>
              </a:rPr>
              <a:t> </a:t>
            </a:r>
            <a:r>
              <a:rPr lang="en-GB" b="0" i="0" u="none" strike="noStrike" dirty="0" err="1">
                <a:effectLst/>
                <a:latin typeface="Google Sans"/>
              </a:rPr>
              <a:t>unui</a:t>
            </a:r>
            <a:r>
              <a:rPr lang="en-GB" b="0" i="0" u="none" strike="noStrike" dirty="0">
                <a:effectLst/>
                <a:latin typeface="Google Sans"/>
              </a:rPr>
              <a:t> </a:t>
            </a:r>
            <a:r>
              <a:rPr lang="en-GB" b="0" i="0" u="none" strike="noStrike" dirty="0" err="1">
                <a:effectLst/>
                <a:latin typeface="Google Sans"/>
              </a:rPr>
              <a:t>sistem</a:t>
            </a:r>
            <a:r>
              <a:rPr lang="en-GB" b="0" i="0" u="none" strike="noStrike" dirty="0">
                <a:effectLst/>
                <a:latin typeface="Google Sans"/>
              </a:rPr>
              <a:t> de </a:t>
            </a:r>
            <a:r>
              <a:rPr lang="en-GB" b="0" i="0" u="none" strike="noStrike" dirty="0" err="1">
                <a:effectLst/>
                <a:latin typeface="Google Sans"/>
              </a:rPr>
              <a:t>pompă</a:t>
            </a:r>
            <a:r>
              <a:rPr lang="en-GB" b="0" i="0" u="none" strike="noStrike" dirty="0">
                <a:effectLst/>
                <a:latin typeface="Google Sans"/>
              </a:rPr>
              <a:t> de </a:t>
            </a:r>
            <a:r>
              <a:rPr lang="en-GB" b="0" i="0" u="none" strike="noStrike" dirty="0" err="1">
                <a:effectLst/>
                <a:latin typeface="Google Sans"/>
              </a:rPr>
              <a:t>caldură</a:t>
            </a:r>
            <a:r>
              <a:rPr lang="en-GB" b="0" i="0" u="none" strike="noStrike" dirty="0">
                <a:effectLst/>
                <a:latin typeface="Google Sans"/>
              </a:rPr>
              <a:t> </a:t>
            </a:r>
            <a:r>
              <a:rPr lang="en-GB" b="0" i="0" u="none" strike="noStrike" dirty="0" err="1">
                <a:effectLst/>
                <a:latin typeface="Google Sans"/>
              </a:rPr>
              <a:t>poate</a:t>
            </a:r>
            <a:r>
              <a:rPr lang="en-GB" b="0" i="0" u="none" strike="noStrike" dirty="0">
                <a:effectLst/>
                <a:latin typeface="Google Sans"/>
              </a:rPr>
              <a:t> varia </a:t>
            </a:r>
            <a:r>
              <a:rPr lang="en-GB" b="0" i="0" u="none" strike="noStrike" dirty="0" err="1">
                <a:effectLst/>
                <a:latin typeface="Google Sans"/>
              </a:rPr>
              <a:t>intre</a:t>
            </a:r>
            <a:r>
              <a:rPr lang="en-GB" b="0" i="0" u="none" strike="noStrike" dirty="0">
                <a:effectLst/>
                <a:latin typeface="Google Sans"/>
              </a:rPr>
              <a:t> 5.000 </a:t>
            </a:r>
            <a:r>
              <a:rPr lang="en-GB" b="0" i="0" u="none" strike="noStrike" dirty="0" err="1">
                <a:effectLst/>
                <a:latin typeface="Google Sans"/>
              </a:rPr>
              <a:t>si</a:t>
            </a:r>
            <a:r>
              <a:rPr lang="en-GB" b="0" i="0" u="none" strike="noStrike" dirty="0">
                <a:effectLst/>
                <a:latin typeface="Google Sans"/>
              </a:rPr>
              <a:t> 20.000 EUR, </a:t>
            </a:r>
            <a:r>
              <a:rPr lang="en-GB" b="0" i="0" u="none" strike="noStrike" dirty="0" err="1">
                <a:effectLst/>
                <a:latin typeface="Google Sans"/>
              </a:rPr>
              <a:t>inclusiv</a:t>
            </a:r>
            <a:r>
              <a:rPr lang="en-GB" b="0" i="0" u="none" strike="noStrike" dirty="0">
                <a:effectLst/>
                <a:latin typeface="Google Sans"/>
              </a:rPr>
              <a:t> </a:t>
            </a:r>
            <a:r>
              <a:rPr lang="en-GB" b="0" i="0" u="none" strike="noStrike" dirty="0" err="1">
                <a:effectLst/>
                <a:latin typeface="Google Sans"/>
              </a:rPr>
              <a:t>montaj</a:t>
            </a:r>
            <a:r>
              <a:rPr lang="en-GB" dirty="0">
                <a:latin typeface="Google Sans"/>
              </a:rPr>
              <a:t>. </a:t>
            </a:r>
          </a:p>
          <a:p>
            <a:r>
              <a:rPr lang="en-GB" dirty="0">
                <a:latin typeface="Google Sans"/>
              </a:rPr>
              <a:t>Un </a:t>
            </a:r>
            <a:r>
              <a:rPr lang="en-GB" dirty="0" err="1">
                <a:latin typeface="Google Sans"/>
              </a:rPr>
              <a:t>sistem</a:t>
            </a:r>
            <a:r>
              <a:rPr lang="en-GB" dirty="0">
                <a:latin typeface="Google Sans"/>
              </a:rPr>
              <a:t> de </a:t>
            </a:r>
            <a:r>
              <a:rPr lang="en-GB" dirty="0" err="1">
                <a:latin typeface="Google Sans"/>
              </a:rPr>
              <a:t>panouri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fotovoltaice</a:t>
            </a:r>
            <a:r>
              <a:rPr lang="en-GB" dirty="0">
                <a:latin typeface="Google Sans"/>
              </a:rPr>
              <a:t> de 8kw (</a:t>
            </a:r>
            <a:r>
              <a:rPr lang="en-GB" dirty="0" err="1">
                <a:latin typeface="Google Sans"/>
              </a:rPr>
              <a:t>producție</a:t>
            </a:r>
            <a:r>
              <a:rPr lang="en-GB" dirty="0">
                <a:latin typeface="Google Sans"/>
              </a:rPr>
              <a:t> estimate de 9000 kw/ an) </a:t>
            </a:r>
            <a:r>
              <a:rPr lang="en-GB" dirty="0" err="1">
                <a:latin typeface="Google Sans"/>
              </a:rPr>
              <a:t>costă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aprox</a:t>
            </a:r>
            <a:r>
              <a:rPr lang="en-GB" dirty="0">
                <a:latin typeface="Google Sans"/>
              </a:rPr>
              <a:t>. 7000 EUR.</a:t>
            </a:r>
          </a:p>
          <a:p>
            <a:pPr marL="0" indent="0">
              <a:buNone/>
            </a:pPr>
            <a:r>
              <a:rPr lang="en-GB" dirty="0">
                <a:latin typeface="Google Sans"/>
              </a:rPr>
              <a:t>TOTAL 10 ani (</a:t>
            </a:r>
            <a:r>
              <a:rPr lang="en-GB" dirty="0" err="1">
                <a:latin typeface="Google Sans"/>
              </a:rPr>
              <a:t>costuri</a:t>
            </a:r>
            <a:r>
              <a:rPr lang="en-GB" dirty="0">
                <a:latin typeface="Google Sans"/>
              </a:rPr>
              <a:t> fixe + </a:t>
            </a:r>
            <a:r>
              <a:rPr lang="en-GB" dirty="0" err="1">
                <a:latin typeface="Google Sans"/>
              </a:rPr>
              <a:t>costuri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variabile</a:t>
            </a:r>
            <a:r>
              <a:rPr lang="en-GB" dirty="0">
                <a:latin typeface="Google Sans"/>
              </a:rPr>
              <a:t>) = 17.000 EUR. </a:t>
            </a:r>
          </a:p>
          <a:p>
            <a:pPr marL="0" indent="0">
              <a:buNone/>
            </a:pPr>
            <a:r>
              <a:rPr lang="en-GB" dirty="0">
                <a:latin typeface="Google Sans"/>
              </a:rPr>
              <a:t>Per an = 1700 EUR.</a:t>
            </a:r>
          </a:p>
          <a:p>
            <a:r>
              <a:rPr lang="en-GB" dirty="0" err="1">
                <a:latin typeface="Google Sans"/>
              </a:rPr>
              <a:t>Centrală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gaz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performantă</a:t>
            </a:r>
            <a:r>
              <a:rPr lang="en-GB" dirty="0">
                <a:latin typeface="Google Sans"/>
              </a:rPr>
              <a:t> = 2000 EUR. </a:t>
            </a:r>
            <a:r>
              <a:rPr lang="en-GB" dirty="0" err="1">
                <a:latin typeface="Google Sans"/>
              </a:rPr>
              <a:t>Pret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gaz</a:t>
            </a:r>
            <a:r>
              <a:rPr lang="en-GB" dirty="0">
                <a:latin typeface="Google Sans"/>
              </a:rPr>
              <a:t> = 0.11 EUR/ kwh. </a:t>
            </a:r>
            <a:r>
              <a:rPr lang="en-GB" dirty="0" err="1">
                <a:latin typeface="Google Sans"/>
              </a:rPr>
              <a:t>Consum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mediu</a:t>
            </a:r>
            <a:r>
              <a:rPr lang="en-GB" dirty="0">
                <a:latin typeface="Google Sans"/>
              </a:rPr>
              <a:t> 100 </a:t>
            </a:r>
            <a:r>
              <a:rPr lang="en-GB" dirty="0" err="1">
                <a:latin typeface="Google Sans"/>
              </a:rPr>
              <a:t>mp</a:t>
            </a:r>
            <a:r>
              <a:rPr lang="en-GB" dirty="0">
                <a:latin typeface="Google Sans"/>
              </a:rPr>
              <a:t> = 12.000 kwh/ an.</a:t>
            </a:r>
          </a:p>
          <a:p>
            <a:pPr marL="0" indent="0">
              <a:buNone/>
            </a:pPr>
            <a:r>
              <a:rPr lang="en-GB" dirty="0">
                <a:latin typeface="Google Sans"/>
              </a:rPr>
              <a:t>TOTAL 10 ani (</a:t>
            </a:r>
            <a:r>
              <a:rPr lang="en-GB" dirty="0" err="1">
                <a:latin typeface="Google Sans"/>
              </a:rPr>
              <a:t>costuri</a:t>
            </a:r>
            <a:r>
              <a:rPr lang="en-GB" dirty="0">
                <a:latin typeface="Google Sans"/>
              </a:rPr>
              <a:t> fixe + </a:t>
            </a:r>
            <a:r>
              <a:rPr lang="en-GB" dirty="0" err="1">
                <a:latin typeface="Google Sans"/>
              </a:rPr>
              <a:t>costuri</a:t>
            </a:r>
            <a:r>
              <a:rPr lang="en-GB" dirty="0">
                <a:latin typeface="Google Sans"/>
              </a:rPr>
              <a:t> </a:t>
            </a:r>
            <a:r>
              <a:rPr lang="en-GB" dirty="0" err="1">
                <a:latin typeface="Google Sans"/>
              </a:rPr>
              <a:t>variabile</a:t>
            </a:r>
            <a:r>
              <a:rPr lang="en-GB" dirty="0">
                <a:latin typeface="Google Sans"/>
              </a:rPr>
              <a:t>) = 15.200 EUR.</a:t>
            </a:r>
          </a:p>
          <a:p>
            <a:pPr marL="0" indent="0">
              <a:buNone/>
            </a:pPr>
            <a:r>
              <a:rPr lang="en-GB" dirty="0">
                <a:latin typeface="Google Sans"/>
              </a:rPr>
              <a:t>Per an = 1520 EUR</a:t>
            </a:r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25230658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65325-962C-68F0-635A-DFEB4384B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Evoluția pieței va depinde de Fondul Social pentru Climă</a:t>
            </a:r>
          </a:p>
        </p:txBody>
      </p:sp>
      <p:pic>
        <p:nvPicPr>
          <p:cNvPr id="4" name="Content Placeholder 6" descr="A car with solar panels and a green net&#10;&#10;Description automatically generated">
            <a:extLst>
              <a:ext uri="{FF2B5EF4-FFF2-40B4-BE49-F238E27FC236}">
                <a16:creationId xmlns:a16="http://schemas.microsoft.com/office/drawing/2014/main" id="{B3FC56FF-B1AB-70F7-3D6D-3E19353766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1294" y="2710656"/>
            <a:ext cx="6718300" cy="3416300"/>
          </a:xfrm>
        </p:spPr>
      </p:pic>
    </p:spTree>
    <p:extLst>
      <p:ext uri="{BB962C8B-B14F-4D97-AF65-F5344CB8AC3E}">
        <p14:creationId xmlns:p14="http://schemas.microsoft.com/office/powerpoint/2010/main" val="1320581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94ED3-C015-441D-492A-2D66E8CC4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Recomandări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0A92B-247F-9D48-1E66-9CB9960FE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</a:t>
            </a:r>
            <a:r>
              <a:rPr lang="en-RO" dirty="0"/>
              <a:t>oluții de finanțare individualizate în funcție de gradul de vulnerabilitate energetică (grant/ grant + împrumut/ împrumut cu dobândă preferențială – creditare verde).</a:t>
            </a:r>
          </a:p>
          <a:p>
            <a:r>
              <a:rPr lang="en-RO" dirty="0"/>
              <a:t>Passthrough efecte introduce clădiri în ETS neregresiv, a.î. </a:t>
            </a:r>
            <a:r>
              <a:rPr lang="en-GB" dirty="0" err="1"/>
              <a:t>consumatorii</a:t>
            </a:r>
            <a:r>
              <a:rPr lang="en-GB" dirty="0"/>
              <a:t> care </a:t>
            </a:r>
            <a:r>
              <a:rPr lang="en-GB" dirty="0" err="1"/>
              <a:t>își</a:t>
            </a:r>
            <a:r>
              <a:rPr lang="en-GB" dirty="0"/>
              <a:t> pot </a:t>
            </a:r>
            <a:r>
              <a:rPr lang="en-GB" dirty="0" err="1"/>
              <a:t>permite</a:t>
            </a:r>
            <a:r>
              <a:rPr lang="en-GB" dirty="0"/>
              <a:t> </a:t>
            </a:r>
            <a:r>
              <a:rPr lang="en-GB" dirty="0" err="1"/>
              <a:t>să</a:t>
            </a:r>
            <a:r>
              <a:rPr lang="en-GB" dirty="0"/>
              <a:t> </a:t>
            </a:r>
            <a:r>
              <a:rPr lang="en-GB" dirty="0" err="1"/>
              <a:t>facă</a:t>
            </a:r>
            <a:r>
              <a:rPr lang="en-GB" dirty="0"/>
              <a:t> </a:t>
            </a:r>
            <a:r>
              <a:rPr lang="en-GB" dirty="0" err="1"/>
              <a:t>trecerea</a:t>
            </a:r>
            <a:r>
              <a:rPr lang="en-GB" dirty="0"/>
              <a:t> </a:t>
            </a:r>
            <a:r>
              <a:rPr lang="en-GB" dirty="0" err="1"/>
              <a:t>mai</a:t>
            </a:r>
            <a:r>
              <a:rPr lang="en-GB" dirty="0"/>
              <a:t> </a:t>
            </a:r>
            <a:r>
              <a:rPr lang="en-GB" dirty="0" err="1"/>
              <a:t>rapidă</a:t>
            </a:r>
            <a:r>
              <a:rPr lang="en-GB" dirty="0"/>
              <a:t> la </a:t>
            </a:r>
            <a:r>
              <a:rPr lang="en-GB" dirty="0" err="1"/>
              <a:t>pompe</a:t>
            </a:r>
            <a:r>
              <a:rPr lang="en-GB" dirty="0"/>
              <a:t> de </a:t>
            </a:r>
            <a:r>
              <a:rPr lang="en-GB" dirty="0" err="1"/>
              <a:t>căldură</a:t>
            </a:r>
            <a:r>
              <a:rPr lang="en-GB" dirty="0"/>
              <a:t>.</a:t>
            </a:r>
          </a:p>
          <a:p>
            <a:r>
              <a:rPr lang="en-RO" dirty="0"/>
              <a:t>Experimentare cu pompe de căldură în sisteme centralizate de încălzire, la nivel de cvartal.</a:t>
            </a:r>
          </a:p>
          <a:p>
            <a:r>
              <a:rPr lang="en-RO" dirty="0"/>
              <a:t>Accelerarea decarbonizării mixului de energie electrică și obiectiv național de creștere a electrificării în sectorul încălzire.</a:t>
            </a:r>
          </a:p>
          <a:p>
            <a:r>
              <a:rPr lang="en-RO" dirty="0"/>
              <a:t>Stop centrale de apartament/ bloc pe gaz în dezvoltări imobiliare noi.</a:t>
            </a:r>
          </a:p>
          <a:p>
            <a:r>
              <a:rPr lang="en-RO" dirty="0"/>
              <a:t>Politică industria pro producție pompe de căldură în România. L</a:t>
            </a:r>
            <a:r>
              <a:rPr lang="en-GB" dirty="0"/>
              <a:t>a</a:t>
            </a:r>
            <a:r>
              <a:rPr lang="en-RO"/>
              <a:t>nț valoric complet.</a:t>
            </a:r>
            <a:endParaRPr lang="en-RO" dirty="0"/>
          </a:p>
        </p:txBody>
      </p:sp>
    </p:spTree>
    <p:extLst>
      <p:ext uri="{BB962C8B-B14F-4D97-AF65-F5344CB8AC3E}">
        <p14:creationId xmlns:p14="http://schemas.microsoft.com/office/powerpoint/2010/main" val="3390692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49E4-4783-17DE-B37B-D517E3DFC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Starea termoficării în România – Cine e de fapt responsabil?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FA030-E872-DA50-0367-3BCD2071E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RO" dirty="0"/>
              <a:t>ANRE vs. Min. Energiei vs. ”Guvernul” vs. APL-uri</a:t>
            </a:r>
          </a:p>
          <a:p>
            <a:pPr lvl="1"/>
            <a:r>
              <a:rPr lang="en-RO" dirty="0"/>
              <a:t>Ordin ANRE nr. 11/ 2021 </a:t>
            </a:r>
            <a:r>
              <a:rPr lang="en-GB" dirty="0"/>
              <a:t>(</a:t>
            </a:r>
            <a:r>
              <a:rPr lang="en-GB" dirty="0" err="1"/>
              <a:t>Metodologia</a:t>
            </a:r>
            <a:r>
              <a:rPr lang="en-GB" dirty="0"/>
              <a:t> de </a:t>
            </a:r>
            <a:r>
              <a:rPr lang="en-GB" dirty="0" err="1"/>
              <a:t>monitorizare</a:t>
            </a:r>
            <a:r>
              <a:rPr lang="en-GB" dirty="0"/>
              <a:t> a </a:t>
            </a:r>
            <a:r>
              <a:rPr lang="en-GB" dirty="0" err="1"/>
              <a:t>serviciului</a:t>
            </a:r>
            <a:r>
              <a:rPr lang="en-GB" dirty="0"/>
              <a:t> de </a:t>
            </a:r>
            <a:r>
              <a:rPr lang="en-GB" dirty="0" err="1"/>
              <a:t>alimentare</a:t>
            </a:r>
            <a:r>
              <a:rPr lang="en-GB" dirty="0"/>
              <a:t> cu </a:t>
            </a:r>
            <a:r>
              <a:rPr lang="en-GB" dirty="0" err="1"/>
              <a:t>energie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) -&gt; </a:t>
            </a:r>
            <a:r>
              <a:rPr lang="en-GB" b="1" dirty="0">
                <a:highlight>
                  <a:srgbClr val="FF0000"/>
                </a:highlight>
              </a:rPr>
              <a:t>ANRE</a:t>
            </a:r>
          </a:p>
          <a:p>
            <a:pPr lvl="1"/>
            <a:r>
              <a:rPr lang="en-GB" dirty="0" err="1"/>
              <a:t>Legea</a:t>
            </a:r>
            <a:r>
              <a:rPr lang="en-GB" dirty="0"/>
              <a:t> nr. 325/ 2006 (</a:t>
            </a:r>
            <a:r>
              <a:rPr lang="en-GB" dirty="0" err="1"/>
              <a:t>Legea</a:t>
            </a:r>
            <a:r>
              <a:rPr lang="en-GB" dirty="0"/>
              <a:t> </a:t>
            </a:r>
            <a:r>
              <a:rPr lang="en-GB" dirty="0" err="1"/>
              <a:t>serviciului</a:t>
            </a:r>
            <a:r>
              <a:rPr lang="en-GB" dirty="0"/>
              <a:t> public de </a:t>
            </a:r>
            <a:r>
              <a:rPr lang="en-GB" dirty="0" err="1"/>
              <a:t>alimentare</a:t>
            </a:r>
            <a:r>
              <a:rPr lang="en-GB" dirty="0"/>
              <a:t> cu </a:t>
            </a:r>
            <a:r>
              <a:rPr lang="en-GB" dirty="0" err="1"/>
              <a:t>energie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 -&gt; </a:t>
            </a:r>
            <a:r>
              <a:rPr lang="en-GB" b="1" dirty="0">
                <a:highlight>
                  <a:srgbClr val="FF0000"/>
                </a:highlight>
              </a:rPr>
              <a:t>ANRE</a:t>
            </a:r>
            <a:r>
              <a:rPr lang="en-GB" dirty="0"/>
              <a:t> (</a:t>
            </a:r>
            <a:r>
              <a:rPr lang="en-GB" i="1" dirty="0" err="1"/>
              <a:t>autoritate</a:t>
            </a:r>
            <a:r>
              <a:rPr lang="en-GB" i="1" dirty="0"/>
              <a:t> de </a:t>
            </a:r>
            <a:r>
              <a:rPr lang="en-GB" i="1" dirty="0" err="1"/>
              <a:t>reglementare</a:t>
            </a:r>
            <a:r>
              <a:rPr lang="en-GB" dirty="0"/>
              <a:t>) + </a:t>
            </a:r>
            <a:r>
              <a:rPr lang="en-GB" b="1" dirty="0" err="1">
                <a:highlight>
                  <a:srgbClr val="FF0000"/>
                </a:highlight>
              </a:rPr>
              <a:t>Guvernul</a:t>
            </a:r>
            <a:r>
              <a:rPr lang="en-GB" dirty="0"/>
              <a:t> </a:t>
            </a:r>
            <a:r>
              <a:rPr lang="en-GB" dirty="0" err="1"/>
              <a:t>urmărește</a:t>
            </a:r>
            <a:r>
              <a:rPr lang="en-GB" dirty="0"/>
              <a:t> ”</a:t>
            </a:r>
            <a:r>
              <a:rPr lang="en-GB" u="sng" dirty="0" err="1"/>
              <a:t>armonizarea</a:t>
            </a:r>
            <a:r>
              <a:rPr lang="en-GB" dirty="0"/>
              <a:t> </a:t>
            </a:r>
            <a:r>
              <a:rPr lang="en-GB" dirty="0" err="1"/>
              <a:t>strategiilor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politicilor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serviciul</a:t>
            </a:r>
            <a:r>
              <a:rPr lang="en-GB" dirty="0"/>
              <a:t> de </a:t>
            </a:r>
            <a:r>
              <a:rPr lang="en-GB" dirty="0" err="1"/>
              <a:t>alimentare</a:t>
            </a:r>
            <a:r>
              <a:rPr lang="en-GB" dirty="0"/>
              <a:t> cu </a:t>
            </a:r>
            <a:r>
              <a:rPr lang="en-GB" dirty="0" err="1"/>
              <a:t>energie</a:t>
            </a:r>
            <a:r>
              <a:rPr lang="en-GB" dirty="0"/>
              <a:t> </a:t>
            </a:r>
            <a:r>
              <a:rPr lang="en-GB" dirty="0" err="1"/>
              <a:t>termică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sistem</a:t>
            </a:r>
            <a:r>
              <a:rPr lang="en-GB" dirty="0"/>
              <a:t> </a:t>
            </a:r>
            <a:r>
              <a:rPr lang="en-GB" dirty="0" err="1"/>
              <a:t>centralizat</a:t>
            </a:r>
            <a:r>
              <a:rPr lang="en-GB" dirty="0"/>
              <a:t> cu </a:t>
            </a:r>
            <a:r>
              <a:rPr lang="en-GB" u="sng" dirty="0" err="1"/>
              <a:t>strategia</a:t>
            </a:r>
            <a:r>
              <a:rPr lang="en-GB" u="sng" dirty="0"/>
              <a:t> </a:t>
            </a:r>
            <a:r>
              <a:rPr lang="en-GB" u="sng" dirty="0" err="1"/>
              <a:t>energetică</a:t>
            </a:r>
            <a:r>
              <a:rPr lang="en-GB" u="sng" dirty="0"/>
              <a:t> </a:t>
            </a:r>
            <a:r>
              <a:rPr lang="en-GB" u="sng" dirty="0" err="1"/>
              <a:t>națională</a:t>
            </a:r>
            <a:r>
              <a:rPr lang="en-GB" dirty="0"/>
              <a:t>, precum </a:t>
            </a:r>
            <a:r>
              <a:rPr lang="en-GB" dirty="0" err="1"/>
              <a:t>și</a:t>
            </a:r>
            <a:r>
              <a:rPr lang="en-GB" dirty="0"/>
              <a:t> cu </a:t>
            </a:r>
            <a:r>
              <a:rPr lang="en-GB" dirty="0" err="1"/>
              <a:t>cele</a:t>
            </a:r>
            <a:r>
              <a:rPr lang="en-GB" dirty="0"/>
              <a:t> </a:t>
            </a:r>
            <a:r>
              <a:rPr lang="en-GB" dirty="0" err="1"/>
              <a:t>privind</a:t>
            </a:r>
            <a:r>
              <a:rPr lang="en-GB" dirty="0"/>
              <a:t> </a:t>
            </a:r>
            <a:r>
              <a:rPr lang="en-GB" u="sng" dirty="0" err="1"/>
              <a:t>dezvoltarea</a:t>
            </a:r>
            <a:r>
              <a:rPr lang="en-GB" u="sng" dirty="0"/>
              <a:t> </a:t>
            </a:r>
            <a:r>
              <a:rPr lang="en-GB" u="sng" dirty="0" err="1"/>
              <a:t>socioeconomică</a:t>
            </a:r>
            <a:r>
              <a:rPr lang="en-GB" dirty="0"/>
              <a:t>, </a:t>
            </a:r>
            <a:r>
              <a:rPr lang="en-GB" u="sng" dirty="0" err="1"/>
              <a:t>urbanismul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amenajarea</a:t>
            </a:r>
            <a:r>
              <a:rPr lang="en-GB" dirty="0"/>
              <a:t> </a:t>
            </a:r>
            <a:r>
              <a:rPr lang="en-GB" dirty="0" err="1"/>
              <a:t>teritoriului</a:t>
            </a:r>
            <a:r>
              <a:rPr lang="en-GB" dirty="0"/>
              <a:t>, </a:t>
            </a:r>
            <a:r>
              <a:rPr lang="en-GB" dirty="0" err="1"/>
              <a:t>protecția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conservarea</a:t>
            </a:r>
            <a:r>
              <a:rPr lang="en-GB" dirty="0"/>
              <a:t> </a:t>
            </a:r>
            <a:r>
              <a:rPr lang="en-GB" u="sng" dirty="0" err="1"/>
              <a:t>mediului</a:t>
            </a:r>
            <a:r>
              <a:rPr lang="en-GB" dirty="0"/>
              <a:t>” +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conducerea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,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coordonarea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,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controlul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și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responsabilitatea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 </a:t>
            </a:r>
            <a:r>
              <a:rPr lang="en-GB" b="0" i="0" u="none" strike="noStrike" dirty="0" err="1">
                <a:effectLst/>
                <a:latin typeface="verdana" panose="020B0604030504040204" pitchFamily="34" charset="0"/>
              </a:rPr>
              <a:t>autorităților</a:t>
            </a:r>
            <a:r>
              <a:rPr lang="en-GB" b="0" i="0" u="none" strike="noStrike" dirty="0">
                <a:effectLst/>
                <a:latin typeface="verdana" panose="020B0604030504040204" pitchFamily="34" charset="0"/>
              </a:rPr>
              <a:t> </a:t>
            </a:r>
            <a:r>
              <a:rPr lang="en-GB" b="1" i="0" u="none" strike="noStrike" dirty="0" err="1">
                <a:effectLst/>
                <a:highlight>
                  <a:srgbClr val="FF0000"/>
                </a:highlight>
                <a:latin typeface="verdana" panose="020B0604030504040204" pitchFamily="34" charset="0"/>
              </a:rPr>
              <a:t>administrației</a:t>
            </a:r>
            <a:r>
              <a:rPr lang="en-GB" b="1" i="0" u="none" strike="noStrike" dirty="0">
                <a:effectLst/>
                <a:highlight>
                  <a:srgbClr val="FF0000"/>
                </a:highlight>
                <a:latin typeface="verdana" panose="020B0604030504040204" pitchFamily="34" charset="0"/>
              </a:rPr>
              <a:t> </a:t>
            </a:r>
            <a:r>
              <a:rPr lang="en-GB" b="1" i="0" u="none" strike="noStrike" dirty="0" err="1">
                <a:effectLst/>
                <a:highlight>
                  <a:srgbClr val="FF0000"/>
                </a:highlight>
                <a:latin typeface="verdana" panose="020B0604030504040204" pitchFamily="34" charset="0"/>
              </a:rPr>
              <a:t>publice</a:t>
            </a:r>
            <a:r>
              <a:rPr lang="en-GB" b="1" i="0" u="none" strike="noStrike" dirty="0">
                <a:effectLst/>
                <a:highlight>
                  <a:srgbClr val="FF0000"/>
                </a:highlight>
                <a:latin typeface="verdana" panose="020B0604030504040204" pitchFamily="34" charset="0"/>
              </a:rPr>
              <a:t> locale</a:t>
            </a:r>
          </a:p>
          <a:p>
            <a:pPr lvl="1"/>
            <a:r>
              <a:rPr lang="en-GB" u="sng" dirty="0"/>
              <a:t>H</a:t>
            </a:r>
            <a:r>
              <a:rPr lang="en-GB" dirty="0"/>
              <a:t>G 316/ 2021 (</a:t>
            </a:r>
            <a:r>
              <a:rPr lang="en-GB" dirty="0" err="1"/>
              <a:t>privind</a:t>
            </a:r>
            <a:r>
              <a:rPr lang="en-GB" dirty="0"/>
              <a:t> </a:t>
            </a:r>
            <a:r>
              <a:rPr lang="en-GB" dirty="0" err="1"/>
              <a:t>organizarea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funcționarea</a:t>
            </a:r>
            <a:r>
              <a:rPr lang="en-GB" dirty="0"/>
              <a:t> </a:t>
            </a:r>
            <a:r>
              <a:rPr lang="en-GB" b="1" dirty="0" err="1">
                <a:highlight>
                  <a:srgbClr val="FF0000"/>
                </a:highlight>
              </a:rPr>
              <a:t>Ministerului</a:t>
            </a:r>
            <a:r>
              <a:rPr lang="en-GB" b="1" dirty="0">
                <a:highlight>
                  <a:srgbClr val="FF0000"/>
                </a:highlight>
              </a:rPr>
              <a:t> </a:t>
            </a:r>
            <a:r>
              <a:rPr lang="en-GB" b="1" dirty="0" err="1">
                <a:highlight>
                  <a:srgbClr val="FF0000"/>
                </a:highlight>
              </a:rPr>
              <a:t>Energiei</a:t>
            </a:r>
            <a:r>
              <a:rPr lang="en-GB" dirty="0"/>
              <a:t>) -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analiză</a:t>
            </a:r>
            <a:r>
              <a:rPr lang="en-GB" dirty="0">
                <a:latin typeface="verdana" panose="020B0604030504040204" pitchFamily="34" charset="0"/>
              </a:rPr>
              <a:t>, </a:t>
            </a:r>
            <a:r>
              <a:rPr lang="en-GB" dirty="0" err="1">
                <a:latin typeface="verdana" panose="020B0604030504040204" pitchFamily="34" charset="0"/>
              </a:rPr>
              <a:t>sinteză</a:t>
            </a:r>
            <a:r>
              <a:rPr lang="en-GB" dirty="0">
                <a:latin typeface="verdana" panose="020B0604030504040204" pitchFamily="34" charset="0"/>
              </a:rPr>
              <a:t>, </a:t>
            </a:r>
            <a:r>
              <a:rPr lang="en-GB" dirty="0" err="1">
                <a:latin typeface="verdana" panose="020B0604030504040204" pitchFamily="34" charset="0"/>
              </a:rPr>
              <a:t>decizie</a:t>
            </a:r>
            <a:r>
              <a:rPr lang="en-GB" dirty="0">
                <a:latin typeface="verdana" panose="020B0604030504040204" pitchFamily="34" charset="0"/>
              </a:rPr>
              <a:t>, </a:t>
            </a:r>
            <a:r>
              <a:rPr lang="en-GB" dirty="0" err="1">
                <a:latin typeface="verdana" panose="020B0604030504040204" pitchFamily="34" charset="0"/>
              </a:rPr>
              <a:t>coordonare</a:t>
            </a:r>
            <a:r>
              <a:rPr lang="en-GB" dirty="0">
                <a:latin typeface="verdana" panose="020B0604030504040204" pitchFamily="34" charset="0"/>
              </a:rPr>
              <a:t>, </a:t>
            </a:r>
            <a:r>
              <a:rPr lang="en-GB" dirty="0" err="1">
                <a:latin typeface="verdana" panose="020B0604030504040204" pitchFamily="34" charset="0"/>
              </a:rPr>
              <a:t>monitorizare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și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planificare</a:t>
            </a:r>
            <a:r>
              <a:rPr lang="en-GB" dirty="0">
                <a:latin typeface="verdana" panose="020B0604030504040204" pitchFamily="34" charset="0"/>
              </a:rPr>
              <a:t> la </a:t>
            </a:r>
            <a:r>
              <a:rPr lang="en-GB" dirty="0" err="1">
                <a:latin typeface="verdana" panose="020B0604030504040204" pitchFamily="34" charset="0"/>
              </a:rPr>
              <a:t>nivel</a:t>
            </a:r>
            <a:r>
              <a:rPr lang="en-GB" dirty="0">
                <a:latin typeface="verdana" panose="020B0604030504040204" pitchFamily="34" charset="0"/>
              </a:rPr>
              <a:t> central </a:t>
            </a:r>
            <a:r>
              <a:rPr lang="en-GB" dirty="0" err="1">
                <a:latin typeface="verdana" panose="020B0604030504040204" pitchFamily="34" charset="0"/>
              </a:rPr>
              <a:t>pentru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domeniul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serviciului</a:t>
            </a:r>
            <a:r>
              <a:rPr lang="en-GB" dirty="0">
                <a:latin typeface="verdana" panose="020B0604030504040204" pitchFamily="34" charset="0"/>
              </a:rPr>
              <a:t> de </a:t>
            </a:r>
            <a:r>
              <a:rPr lang="en-GB" dirty="0" err="1">
                <a:latin typeface="verdana" panose="020B0604030504040204" pitchFamily="34" charset="0"/>
              </a:rPr>
              <a:t>alimentare</a:t>
            </a:r>
            <a:r>
              <a:rPr lang="en-GB" dirty="0">
                <a:latin typeface="verdana" panose="020B0604030504040204" pitchFamily="34" charset="0"/>
              </a:rPr>
              <a:t> cu </a:t>
            </a:r>
            <a:r>
              <a:rPr lang="en-GB" dirty="0" err="1">
                <a:latin typeface="verdana" panose="020B0604030504040204" pitchFamily="34" charset="0"/>
              </a:rPr>
              <a:t>energie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termică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în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sistem</a:t>
            </a:r>
            <a:r>
              <a:rPr lang="en-GB" dirty="0">
                <a:latin typeface="verdana" panose="020B0604030504040204" pitchFamily="34" charset="0"/>
              </a:rPr>
              <a:t> </a:t>
            </a:r>
            <a:r>
              <a:rPr lang="en-GB" dirty="0" err="1">
                <a:latin typeface="verdana" panose="020B0604030504040204" pitchFamily="34" charset="0"/>
              </a:rPr>
              <a:t>centralizat</a:t>
            </a:r>
            <a:endParaRPr lang="en-RO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77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0C1CE-532C-C9EA-B81E-B28075ED7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Peste 6000 MW (1/2 cogenerare) + 1,05 milioane utilizatori</a:t>
            </a:r>
          </a:p>
        </p:txBody>
      </p:sp>
      <p:pic>
        <p:nvPicPr>
          <p:cNvPr id="5" name="Content Placeholder 4" descr="A graph with different colored bars&#10;&#10;Description automatically generated">
            <a:extLst>
              <a:ext uri="{FF2B5EF4-FFF2-40B4-BE49-F238E27FC236}">
                <a16:creationId xmlns:a16="http://schemas.microsoft.com/office/drawing/2014/main" id="{F7FE9104-5B4F-A353-2969-E55A80DBF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999" y="2871365"/>
            <a:ext cx="4874963" cy="2796408"/>
          </a:xfrm>
        </p:spPr>
      </p:pic>
      <p:pic>
        <p:nvPicPr>
          <p:cNvPr id="7" name="Picture 6" descr="A graph with numbers and a line of blue squares&#10;&#10;Description automatically generated">
            <a:extLst>
              <a:ext uri="{FF2B5EF4-FFF2-40B4-BE49-F238E27FC236}">
                <a16:creationId xmlns:a16="http://schemas.microsoft.com/office/drawing/2014/main" id="{80F124B0-B7AD-7115-23BA-E8E62D1D0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663" y="2871365"/>
            <a:ext cx="5765532" cy="278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62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8C19C-76CA-8B88-F1A9-4E15DC8D2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Ciclul de debranșări continuă, dar există și speranță</a:t>
            </a:r>
          </a:p>
        </p:txBody>
      </p:sp>
      <p:pic>
        <p:nvPicPr>
          <p:cNvPr id="5" name="Content Placeholder 4" descr="A graph with blue lines&#10;&#10;Description automatically generated">
            <a:extLst>
              <a:ext uri="{FF2B5EF4-FFF2-40B4-BE49-F238E27FC236}">
                <a16:creationId xmlns:a16="http://schemas.microsoft.com/office/drawing/2014/main" id="{FED2DA4D-0FCA-F8BD-FBF4-DB49ECAB7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2593" y="2757488"/>
            <a:ext cx="6911837" cy="3026568"/>
          </a:xfrm>
        </p:spPr>
      </p:pic>
    </p:spTree>
    <p:extLst>
      <p:ext uri="{BB962C8B-B14F-4D97-AF65-F5344CB8AC3E}">
        <p14:creationId xmlns:p14="http://schemas.microsoft.com/office/powerpoint/2010/main" val="2360034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7EBA7-662A-8F93-38D2-2CFAFAF5F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RO" dirty="0"/>
              <a:t>O piață cu peste 700 mil. RON investiții planificate, dar sub 200 mil. realizate </a:t>
            </a:r>
          </a:p>
        </p:txBody>
      </p:sp>
      <p:pic>
        <p:nvPicPr>
          <p:cNvPr id="5" name="Content Placeholder 4" descr="A graph with numbers and a number of red and blue bars&#10;&#10;Description automatically generated">
            <a:extLst>
              <a:ext uri="{FF2B5EF4-FFF2-40B4-BE49-F238E27FC236}">
                <a16:creationId xmlns:a16="http://schemas.microsoft.com/office/drawing/2014/main" id="{93C62D6A-2C20-8D19-1E38-F6402AF623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8546" y="2788415"/>
            <a:ext cx="6341268" cy="3552220"/>
          </a:xfrm>
        </p:spPr>
      </p:pic>
    </p:spTree>
    <p:extLst>
      <p:ext uri="{BB962C8B-B14F-4D97-AF65-F5344CB8AC3E}">
        <p14:creationId xmlns:p14="http://schemas.microsoft.com/office/powerpoint/2010/main" val="2897970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087A7-3B8E-14F0-F11F-7D7315A67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SACET-ul depinde de combustibili fosili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BB3F283-F875-2916-3702-BA8820696F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0261453"/>
              </p:ext>
            </p:extLst>
          </p:nvPr>
        </p:nvGraphicFramePr>
        <p:xfrm>
          <a:off x="539750" y="2528888"/>
          <a:ext cx="11101388" cy="377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465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0ABB8-AB93-EB1E-A147-E0E63E852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RO" dirty="0"/>
              <a:t>Cu ce altceva se încălzesc românii?</a:t>
            </a:r>
          </a:p>
        </p:txBody>
      </p:sp>
      <p:pic>
        <p:nvPicPr>
          <p:cNvPr id="5" name="Content Placeholder 4" descr="A pot on top of a fire&#10;&#10;Description automatically generated">
            <a:extLst>
              <a:ext uri="{FF2B5EF4-FFF2-40B4-BE49-F238E27FC236}">
                <a16:creationId xmlns:a16="http://schemas.microsoft.com/office/drawing/2014/main" id="{0DDAF344-2352-DE35-F8C0-804B726384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2848" y="1657352"/>
            <a:ext cx="2174345" cy="326151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98C6E0-8EBE-9FC3-A5D7-196BB77D988A}"/>
              </a:ext>
            </a:extLst>
          </p:cNvPr>
          <p:cNvSpPr txBox="1"/>
          <p:nvPr/>
        </p:nvSpPr>
        <p:spPr>
          <a:xfrm>
            <a:off x="1118393" y="503726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3,5 milioane gospodării</a:t>
            </a:r>
          </a:p>
        </p:txBody>
      </p:sp>
      <p:pic>
        <p:nvPicPr>
          <p:cNvPr id="10" name="Picture 9" descr="A white cabinet above a counter&#10;&#10;Description automatically generated">
            <a:extLst>
              <a:ext uri="{FF2B5EF4-FFF2-40B4-BE49-F238E27FC236}">
                <a16:creationId xmlns:a16="http://schemas.microsoft.com/office/drawing/2014/main" id="{9A0D58A5-8278-9A6D-9D52-FA53C42FF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236" y="1657352"/>
            <a:ext cx="3607173" cy="2071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E968826-E255-F800-D5D3-8B28081D22CA}"/>
              </a:ext>
            </a:extLst>
          </p:cNvPr>
          <p:cNvSpPr txBox="1"/>
          <p:nvPr/>
        </p:nvSpPr>
        <p:spPr>
          <a:xfrm>
            <a:off x="3612024" y="3860165"/>
            <a:ext cx="2752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3 milioane gospodării</a:t>
            </a:r>
          </a:p>
        </p:txBody>
      </p:sp>
      <p:pic>
        <p:nvPicPr>
          <p:cNvPr id="13" name="Picture 12" descr="A close-up of a boiler&#10;&#10;Description automatically generated">
            <a:extLst>
              <a:ext uri="{FF2B5EF4-FFF2-40B4-BE49-F238E27FC236}">
                <a16:creationId xmlns:a16="http://schemas.microsoft.com/office/drawing/2014/main" id="{A0DF0136-968C-7D85-5F71-0D975171E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8452" y="1590121"/>
            <a:ext cx="2481313" cy="32615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7600E8-D9CE-D0AE-9E62-90A990AFC18D}"/>
              </a:ext>
            </a:extLst>
          </p:cNvPr>
          <p:cNvSpPr txBox="1"/>
          <p:nvPr/>
        </p:nvSpPr>
        <p:spPr>
          <a:xfrm>
            <a:off x="7474887" y="4944029"/>
            <a:ext cx="2108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50,000 gospodării</a:t>
            </a:r>
          </a:p>
        </p:txBody>
      </p:sp>
      <p:pic>
        <p:nvPicPr>
          <p:cNvPr id="16" name="Picture 15" descr="A pile of plastic bottles and bags on grass&#10;&#10;Description automatically generated">
            <a:extLst>
              <a:ext uri="{FF2B5EF4-FFF2-40B4-BE49-F238E27FC236}">
                <a16:creationId xmlns:a16="http://schemas.microsoft.com/office/drawing/2014/main" id="{3086D577-44BC-50F8-BA44-5F14EE4AD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3404" y="4566485"/>
            <a:ext cx="2248836" cy="149375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6468DD1-F312-A306-7202-8BF779099843}"/>
              </a:ext>
            </a:extLst>
          </p:cNvPr>
          <p:cNvSpPr txBox="1"/>
          <p:nvPr/>
        </p:nvSpPr>
        <p:spPr>
          <a:xfrm>
            <a:off x="10504752" y="285154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???</a:t>
            </a:r>
          </a:p>
        </p:txBody>
      </p:sp>
      <p:pic>
        <p:nvPicPr>
          <p:cNvPr id="19" name="Picture 18" descr="A red circle with black text&#10;&#10;Description automatically generated">
            <a:extLst>
              <a:ext uri="{FF2B5EF4-FFF2-40B4-BE49-F238E27FC236}">
                <a16:creationId xmlns:a16="http://schemas.microsoft.com/office/drawing/2014/main" id="{ED4CD6E9-857D-1522-CD57-FD819A0591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9259" y="3318510"/>
            <a:ext cx="1270000" cy="1270000"/>
          </a:xfrm>
          <a:prstGeom prst="rect">
            <a:avLst/>
          </a:prstGeom>
        </p:spPr>
      </p:pic>
      <p:pic>
        <p:nvPicPr>
          <p:cNvPr id="21" name="Picture 20" descr="A liquid pouring from a tube into a round glass container&#10;&#10;Description automatically generated">
            <a:extLst>
              <a:ext uri="{FF2B5EF4-FFF2-40B4-BE49-F238E27FC236}">
                <a16:creationId xmlns:a16="http://schemas.microsoft.com/office/drawing/2014/main" id="{8D920884-105B-F7E8-41B6-86EEAE39B5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80977" y="1487612"/>
            <a:ext cx="1270000" cy="1270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2ADAAC8-DD3F-3676-0090-48A2A76D9BD0}"/>
              </a:ext>
            </a:extLst>
          </p:cNvPr>
          <p:cNvSpPr txBox="1"/>
          <p:nvPr/>
        </p:nvSpPr>
        <p:spPr>
          <a:xfrm>
            <a:off x="4870172" y="628573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???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B72153-8EF2-E133-88EB-8B0FAD78ECBF}"/>
              </a:ext>
            </a:extLst>
          </p:cNvPr>
          <p:cNvSpPr txBox="1"/>
          <p:nvPr/>
        </p:nvSpPr>
        <p:spPr>
          <a:xfrm>
            <a:off x="10601226" y="463902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???</a:t>
            </a:r>
          </a:p>
        </p:txBody>
      </p:sp>
      <p:pic>
        <p:nvPicPr>
          <p:cNvPr id="25" name="Picture 24" descr="A grey and black machine next to a brick wall&#10;&#10;Description automatically generated">
            <a:extLst>
              <a:ext uri="{FF2B5EF4-FFF2-40B4-BE49-F238E27FC236}">
                <a16:creationId xmlns:a16="http://schemas.microsoft.com/office/drawing/2014/main" id="{B47ECB06-602F-627A-44A7-BFA892F6C7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166" y="5187700"/>
            <a:ext cx="1790700" cy="11303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EB64245-63CF-0E52-5A9B-E7974AEEE685}"/>
              </a:ext>
            </a:extLst>
          </p:cNvPr>
          <p:cNvSpPr txBox="1"/>
          <p:nvPr/>
        </p:nvSpPr>
        <p:spPr>
          <a:xfrm>
            <a:off x="10601226" y="6426502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dirty="0"/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507451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BEF5B-A5DF-3F3D-BA53-FF53BDFBD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RO" dirty="0"/>
              <a:t>Încălzirea ocupă un loc important în Pactul Verde European. Fără clădiri ratăm neutralitatea climatică.</a:t>
            </a:r>
          </a:p>
        </p:txBody>
      </p:sp>
      <p:pic>
        <p:nvPicPr>
          <p:cNvPr id="5" name="Content Placeholder 4" descr="A diagram of a person in a helmet&#10;&#10;Description automatically generated with medium confidence">
            <a:extLst>
              <a:ext uri="{FF2B5EF4-FFF2-40B4-BE49-F238E27FC236}">
                <a16:creationId xmlns:a16="http://schemas.microsoft.com/office/drawing/2014/main" id="{DA7A23CC-F138-8C8A-1FB9-333F92D399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3744" y="3307556"/>
            <a:ext cx="10693400" cy="2222500"/>
          </a:xfrm>
        </p:spPr>
      </p:pic>
    </p:spTree>
    <p:extLst>
      <p:ext uri="{BB962C8B-B14F-4D97-AF65-F5344CB8AC3E}">
        <p14:creationId xmlns:p14="http://schemas.microsoft.com/office/powerpoint/2010/main" val="1545449290"/>
      </p:ext>
    </p:extLst>
  </p:cSld>
  <p:clrMapOvr>
    <a:masterClrMapping/>
  </p:clrMapOvr>
</p:sld>
</file>

<file path=ppt/theme/theme1.xml><?xml version="1.0" encoding="utf-8"?>
<a:theme xmlns:a="http://schemas.openxmlformats.org/drawingml/2006/main" name="GlowVTI">
  <a:themeElements>
    <a:clrScheme name="AnalogousFromLightSeedRightStep">
      <a:dk1>
        <a:srgbClr val="000000"/>
      </a:dk1>
      <a:lt1>
        <a:srgbClr val="FFFFFF"/>
      </a:lt1>
      <a:dk2>
        <a:srgbClr val="413424"/>
      </a:dk2>
      <a:lt2>
        <a:srgbClr val="E2E5E8"/>
      </a:lt2>
      <a:accent1>
        <a:srgbClr val="D19651"/>
      </a:accent1>
      <a:accent2>
        <a:srgbClr val="A9A64F"/>
      </a:accent2>
      <a:accent3>
        <a:srgbClr val="90AB63"/>
      </a:accent3>
      <a:accent4>
        <a:srgbClr val="66B253"/>
      </a:accent4>
      <a:accent5>
        <a:srgbClr val="58B46B"/>
      </a:accent5>
      <a:accent6>
        <a:srgbClr val="53B28E"/>
      </a:accent6>
      <a:hlink>
        <a:srgbClr val="6283AA"/>
      </a:hlink>
      <a:folHlink>
        <a:srgbClr val="7F7F7F"/>
      </a:folHlink>
    </a:clrScheme>
    <a:fontScheme name="Blur">
      <a:majorFont>
        <a:latin typeface="Bell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owVTI" id="{D5B5AA20-F6D3-43B8-AF6B-ECAF69256418}" vid="{93025AB5-1D44-4CD3-9BC3-729F6E11E04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1196</Words>
  <Application>Microsoft Macintosh PowerPoint</Application>
  <PresentationFormat>Widescreen</PresentationFormat>
  <Paragraphs>131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Google Sans</vt:lpstr>
      <vt:lpstr>Zapf Dingbats</vt:lpstr>
      <vt:lpstr>Arial</vt:lpstr>
      <vt:lpstr>Avenir Next LT Pro</vt:lpstr>
      <vt:lpstr>Bell MT</vt:lpstr>
      <vt:lpstr>Helvetica</vt:lpstr>
      <vt:lpstr>verdana</vt:lpstr>
      <vt:lpstr>Wingdings</vt:lpstr>
      <vt:lpstr>GlowVTI</vt:lpstr>
      <vt:lpstr>Pompe de căldură în România – Prea devreme sau fix la țanc?</vt:lpstr>
      <vt:lpstr>Cuprins</vt:lpstr>
      <vt:lpstr>Starea termoficării în România – Cine e de fapt responsabil?</vt:lpstr>
      <vt:lpstr>Peste 6000 MW (1/2 cogenerare) + 1,05 milioane utilizatori</vt:lpstr>
      <vt:lpstr>Ciclul de debranșări continuă, dar există și speranță</vt:lpstr>
      <vt:lpstr>O piață cu peste 700 mil. RON investiții planificate, dar sub 200 mil. realizate </vt:lpstr>
      <vt:lpstr>SACET-ul depinde de combustibili fosili</vt:lpstr>
      <vt:lpstr>Cu ce altceva se încălzesc românii?</vt:lpstr>
      <vt:lpstr>Încălzirea ocupă un loc important în Pactul Verde European. Fără clădiri ratăm neutralitatea climatică.</vt:lpstr>
      <vt:lpstr>Măsurile preconizate și multe ținte ambițioase</vt:lpstr>
      <vt:lpstr>În aceste condiții, sunt pompele de căldură pariul câștigător?</vt:lpstr>
      <vt:lpstr>Așa se pare.</vt:lpstr>
      <vt:lpstr>Studii de caz: ASE, Crucea, Craiova, Tulcea</vt:lpstr>
      <vt:lpstr>PowerPoint Presentation</vt:lpstr>
      <vt:lpstr>PowerPoint Presentation</vt:lpstr>
      <vt:lpstr>Sărăcia energetică</vt:lpstr>
      <vt:lpstr>Indicatori de măsurare a sărăciei energetice</vt:lpstr>
      <vt:lpstr>Cum a evoluat sărăcia energetică în România</vt:lpstr>
      <vt:lpstr>PowerPoint Presentation</vt:lpstr>
      <vt:lpstr>Măsuri financiare</vt:lpstr>
      <vt:lpstr>Măsuri non-financiare</vt:lpstr>
      <vt:lpstr>Măsuri structurale</vt:lpstr>
      <vt:lpstr>“Sărăcia energetică”</vt:lpstr>
      <vt:lpstr>“Consumatorul vulnerabil”</vt:lpstr>
      <vt:lpstr>Este o soluție rentabilă economic pentru atenuarea sărăciei energetice?</vt:lpstr>
      <vt:lpstr>Evoluția pieței va depinde de Fondul Social pentru Climă</vt:lpstr>
      <vt:lpstr>Recomandări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Pompe de căldură în România – Prea devreme sau fix la țanc?</dc:title>
  <dc:creator>Corina Murafa</dc:creator>
  <cp:lastModifiedBy>Corina Murafa</cp:lastModifiedBy>
  <cp:revision>5</cp:revision>
  <dcterms:created xsi:type="dcterms:W3CDTF">2023-09-11T14:21:02Z</dcterms:created>
  <dcterms:modified xsi:type="dcterms:W3CDTF">2023-09-11T19:20:35Z</dcterms:modified>
</cp:coreProperties>
</file>