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71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0737AD-8A20-49BA-9E99-E2BA8B03935E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28F15-9114-4E80-B7A2-1B4537E53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638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A28F15-9114-4E80-B7A2-1B4537E537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10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9FAE8-08D0-4C7A-9EF3-7A170D426D1E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72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9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7236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27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9542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85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24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56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467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9FAE8-08D0-4C7A-9EF3-7A170D426D1E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31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2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72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93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61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o-RO" dirty="0"/>
              <a:t>19.07.2023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Proiect </a:t>
            </a:r>
            <a:r>
              <a:rPr lang="en-US" b="1" i="1" dirty="0">
                <a:solidFill>
                  <a:srgbClr val="111111"/>
                </a:solidFill>
                <a:latin typeface="Arial" panose="020B0604020202020204" pitchFamily="34" charset="0"/>
              </a:rPr>
              <a:t>„The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b="1" i="1" dirty="0">
                <a:solidFill>
                  <a:srgbClr val="111111"/>
                </a:solidFill>
                <a:latin typeface="Arial" panose="020B0604020202020204" pitchFamily="34" charset="0"/>
              </a:rPr>
              <a:t> – EEA and Norway Grants 2014-2021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0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9FAE8-08D0-4C7A-9EF3-7A170D426D1E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DBDF97C-459D-4666-AAEB-DFA7F0025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3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../Downloads/Centralizator%20Pompe%20de%20caldura%20.doc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C3C93-7ADF-9F8F-7AC2-4A5429151C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3575696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en-US" sz="4400" dirty="0" err="1"/>
              <a:t>Studiu</a:t>
            </a:r>
            <a:r>
              <a:rPr lang="en-US" sz="4400" dirty="0"/>
              <a:t> de </a:t>
            </a:r>
            <a:r>
              <a:rPr lang="en-US" sz="4400" dirty="0" err="1"/>
              <a:t>caz</a:t>
            </a:r>
            <a:r>
              <a:rPr lang="ro-RO" sz="4400" dirty="0"/>
              <a:t>:</a:t>
            </a:r>
            <a:br>
              <a:rPr lang="ro-RO" sz="4400" dirty="0"/>
            </a:br>
            <a:r>
              <a:rPr lang="en-US" sz="4400" dirty="0" err="1"/>
              <a:t>Diagnosticul</a:t>
            </a:r>
            <a:r>
              <a:rPr lang="en-US" sz="4400" dirty="0"/>
              <a:t> </a:t>
            </a:r>
            <a:r>
              <a:rPr lang="en-US" sz="4400" dirty="0" err="1"/>
              <a:t>sistemelor</a:t>
            </a:r>
            <a:r>
              <a:rPr lang="en-US" sz="4400" dirty="0"/>
              <a:t> de </a:t>
            </a:r>
            <a:r>
              <a:rPr lang="ro-RO" sz="4400" dirty="0"/>
              <a:t>î</a:t>
            </a:r>
            <a:r>
              <a:rPr lang="en-US" sz="4400" dirty="0" err="1"/>
              <a:t>nc</a:t>
            </a:r>
            <a:r>
              <a:rPr lang="ro-RO" sz="4400" dirty="0"/>
              <a:t>ă</a:t>
            </a:r>
            <a:r>
              <a:rPr lang="en-US" sz="4400" dirty="0" err="1"/>
              <a:t>lzire</a:t>
            </a:r>
            <a:r>
              <a:rPr lang="en-US" sz="4400" dirty="0"/>
              <a:t> </a:t>
            </a:r>
            <a:r>
              <a:rPr lang="ro-RO" sz="4400" dirty="0"/>
              <a:t>și</a:t>
            </a:r>
            <a:r>
              <a:rPr lang="en-US" sz="4400" dirty="0"/>
              <a:t> ap</a:t>
            </a:r>
            <a:r>
              <a:rPr lang="ro-RO" sz="4400" dirty="0"/>
              <a:t>ă</a:t>
            </a:r>
            <a:r>
              <a:rPr lang="en-US" sz="4400" dirty="0"/>
              <a:t> </a:t>
            </a:r>
            <a:r>
              <a:rPr lang="en-US" sz="4400" dirty="0" err="1"/>
              <a:t>cald</a:t>
            </a:r>
            <a:r>
              <a:rPr lang="ro-RO" sz="4400" dirty="0"/>
              <a:t>ă din Municipiul Tulcea</a:t>
            </a:r>
            <a:endParaRPr lang="en-US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DCC449-EE51-EA6A-655A-218DE46B92B9}"/>
              </a:ext>
            </a:extLst>
          </p:cNvPr>
          <p:cNvSpPr txBox="1"/>
          <p:nvPr/>
        </p:nvSpPr>
        <p:spPr>
          <a:xfrm>
            <a:off x="2589212" y="216265"/>
            <a:ext cx="86635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sz="1600" b="1" i="1" dirty="0">
                <a:solidFill>
                  <a:srgbClr val="111111"/>
                </a:solidFill>
                <a:effectLst/>
              </a:rPr>
              <a:t>Proiect ”</a:t>
            </a:r>
            <a:r>
              <a:rPr lang="en-US" sz="1600" b="1" i="1" dirty="0">
                <a:solidFill>
                  <a:srgbClr val="111111"/>
                </a:solidFill>
                <a:effectLst/>
              </a:rPr>
              <a:t>The potential for starting and developing a business for integrated technology based on heat pumps, thermal energy storage and smart control systems in order to enable the decarbonization in Romania”</a:t>
            </a:r>
            <a:r>
              <a:rPr lang="ro-RO" sz="1600" b="1" i="1" dirty="0">
                <a:solidFill>
                  <a:srgbClr val="111111"/>
                </a:solidFill>
                <a:effectLst/>
              </a:rPr>
              <a:t> – EEA &amp; Norway grants 2014 - 2021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11815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5ED11-9E9F-5B83-85CA-0AF190B72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Evoluție consum (mii lei)</a:t>
            </a:r>
            <a:br>
              <a:rPr lang="ro-RO" dirty="0"/>
            </a:br>
            <a:r>
              <a:rPr lang="ro-RO" dirty="0"/>
              <a:t>24 puncte consum – instituții publice</a:t>
            </a:r>
            <a:br>
              <a:rPr lang="ro-RO" dirty="0"/>
            </a:br>
            <a:r>
              <a:rPr lang="ro-RO" sz="1800" dirty="0"/>
              <a:t>sursa: Primăria Mun. Tulcea</a:t>
            </a:r>
            <a:endParaRPr lang="en-US" sz="18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7A975B0C-DE04-F474-7168-496B3606FB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9359304"/>
              </p:ext>
            </p:extLst>
          </p:nvPr>
        </p:nvGraphicFramePr>
        <p:xfrm>
          <a:off x="2556588" y="3163076"/>
          <a:ext cx="8948025" cy="2724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9605">
                  <a:extLst>
                    <a:ext uri="{9D8B030D-6E8A-4147-A177-3AD203B41FA5}">
                      <a16:colId xmlns:a16="http://schemas.microsoft.com/office/drawing/2014/main" val="3393746934"/>
                    </a:ext>
                  </a:extLst>
                </a:gridCol>
                <a:gridCol w="1789605">
                  <a:extLst>
                    <a:ext uri="{9D8B030D-6E8A-4147-A177-3AD203B41FA5}">
                      <a16:colId xmlns:a16="http://schemas.microsoft.com/office/drawing/2014/main" val="4216472369"/>
                    </a:ext>
                  </a:extLst>
                </a:gridCol>
                <a:gridCol w="1789605">
                  <a:extLst>
                    <a:ext uri="{9D8B030D-6E8A-4147-A177-3AD203B41FA5}">
                      <a16:colId xmlns:a16="http://schemas.microsoft.com/office/drawing/2014/main" val="2753823353"/>
                    </a:ext>
                  </a:extLst>
                </a:gridCol>
                <a:gridCol w="1789605">
                  <a:extLst>
                    <a:ext uri="{9D8B030D-6E8A-4147-A177-3AD203B41FA5}">
                      <a16:colId xmlns:a16="http://schemas.microsoft.com/office/drawing/2014/main" val="1667158567"/>
                    </a:ext>
                  </a:extLst>
                </a:gridCol>
                <a:gridCol w="1789605">
                  <a:extLst>
                    <a:ext uri="{9D8B030D-6E8A-4147-A177-3AD203B41FA5}">
                      <a16:colId xmlns:a16="http://schemas.microsoft.com/office/drawing/2014/main" val="2840422796"/>
                    </a:ext>
                  </a:extLst>
                </a:gridCol>
              </a:tblGrid>
              <a:tr h="1355497"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Energie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electrică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Gaz natural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Energie termica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Combustibil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lichid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motorină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33" marR="4233" marT="4233" marB="0" anchor="b"/>
                </a:tc>
                <a:extLst>
                  <a:ext uri="{0D108BD9-81ED-4DB2-BD59-A6C34878D82A}">
                    <a16:rowId xmlns:a16="http://schemas.microsoft.com/office/drawing/2014/main" val="1205098150"/>
                  </a:ext>
                </a:extLst>
              </a:tr>
              <a:tr h="4563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4233" marR="4233" marT="42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2.943,00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16.843,20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417,30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111.63</a:t>
                      </a:r>
                    </a:p>
                  </a:txBody>
                  <a:tcPr marL="4233" marR="4233" marT="4233" marB="0" anchor="b"/>
                </a:tc>
                <a:extLst>
                  <a:ext uri="{0D108BD9-81ED-4DB2-BD59-A6C34878D82A}">
                    <a16:rowId xmlns:a16="http://schemas.microsoft.com/office/drawing/2014/main" val="2352624731"/>
                  </a:ext>
                </a:extLst>
              </a:tr>
              <a:tr h="456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3.508,40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23.726,50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362,00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4233" marR="4233" marT="4233" marB="0" anchor="b"/>
                </a:tc>
                <a:extLst>
                  <a:ext uri="{0D108BD9-81ED-4DB2-BD59-A6C34878D82A}">
                    <a16:rowId xmlns:a16="http://schemas.microsoft.com/office/drawing/2014/main" val="2584511497"/>
                  </a:ext>
                </a:extLst>
              </a:tr>
              <a:tr h="4563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5.007,70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33.480,60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582,10</a:t>
                      </a:r>
                    </a:p>
                  </a:txBody>
                  <a:tcPr marL="4233" marR="4233" marT="42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148.65</a:t>
                      </a:r>
                    </a:p>
                  </a:txBody>
                  <a:tcPr marL="4233" marR="4233" marT="4233" marB="0" anchor="b"/>
                </a:tc>
                <a:extLst>
                  <a:ext uri="{0D108BD9-81ED-4DB2-BD59-A6C34878D82A}">
                    <a16:rowId xmlns:a16="http://schemas.microsoft.com/office/drawing/2014/main" val="528440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613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C42DC-F4A9-DAAF-201C-A199F13D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Mulțumesc!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997ABD-75C1-74C9-56AD-01641B52A5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3" b="7908"/>
          <a:stretch/>
        </p:blipFill>
        <p:spPr>
          <a:xfrm>
            <a:off x="2644276" y="1803988"/>
            <a:ext cx="8911687" cy="463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2C780-3C9B-EB70-6833-F4411451B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CUPRINS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C0C67-967C-1CFC-40E5-CE36EC0B5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338874"/>
            <a:ext cx="8915400" cy="3777622"/>
          </a:xfrm>
        </p:spPr>
        <p:txBody>
          <a:bodyPr/>
          <a:lstStyle/>
          <a:p>
            <a:r>
              <a:rPr lang="ro-RO" dirty="0"/>
              <a:t>Scurtă prezentare a Municipiului Tulcea</a:t>
            </a:r>
          </a:p>
          <a:p>
            <a:endParaRPr lang="ro-RO" dirty="0"/>
          </a:p>
          <a:p>
            <a:r>
              <a:rPr lang="ro-RO" dirty="0"/>
              <a:t>Sistemul de încălzire și de alimentare cu apă a Municipiului Tulcea</a:t>
            </a:r>
          </a:p>
          <a:p>
            <a:endParaRPr lang="ro-RO" dirty="0"/>
          </a:p>
          <a:p>
            <a:r>
              <a:rPr lang="ro-RO" dirty="0"/>
              <a:t>Analiza consumului energetic </a:t>
            </a:r>
          </a:p>
          <a:p>
            <a:endParaRPr lang="ro-RO" dirty="0"/>
          </a:p>
          <a:p>
            <a:r>
              <a:rPr lang="ro-RO" dirty="0"/>
              <a:t>Concluzii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698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9C80-2387-4092-FEF3-77AD5BC10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          Municipiul Tulcea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96F47-8681-14CE-9055-CD372D425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/>
              <a:t>Populație: 65.624 locuitori la 01.12.2021(90.553 locuitori în 2002)</a:t>
            </a:r>
          </a:p>
          <a:p>
            <a:pPr algn="just"/>
            <a:r>
              <a:rPr lang="ro-RO" dirty="0"/>
              <a:t>Număr locuințe: 33.721 (la 31.12.2021), suprafață locuibilă: 1.322.144 m2, suprafață medie pe locuință: 39,2 m2.</a:t>
            </a:r>
          </a:p>
          <a:p>
            <a:r>
              <a:rPr lang="ro-RO" dirty="0"/>
              <a:t>Suprafață: 199 km2</a:t>
            </a:r>
          </a:p>
          <a:p>
            <a:pPr algn="just"/>
            <a:r>
              <a:rPr lang="ro-RO" dirty="0"/>
              <a:t>Climă temperat-continentală cu influențe sub-mediteraneene. Temperatura medie anuală este 10,8 grade. Temperatura maximă înregistrată a fost de 40,3 grade, iar minima a fost de -26,8 grade Celsius în anul 1942.</a:t>
            </a:r>
          </a:p>
          <a:p>
            <a:pPr algn="just"/>
            <a:r>
              <a:rPr lang="ro-RO" dirty="0"/>
              <a:t>Precipitațiile medii anuale sunt de 350–500mm. Debitele Dunării sunt în medie, la Tulcea, de aproximativ 5000-6000 mc/s, minimele fiind de 2000 mc/s, iar maximele de 15.000-16.000 mc/s.</a:t>
            </a: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26B7088-7ADF-0862-5DF8-A05FB3B5E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2" y="337178"/>
            <a:ext cx="8763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393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DEC621-66DD-9E1F-BE83-D7E9DDC74C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52" t="35530" r="31706" b="22401"/>
          <a:stretch/>
        </p:blipFill>
        <p:spPr>
          <a:xfrm>
            <a:off x="2338386" y="1543049"/>
            <a:ext cx="9539746" cy="492442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B086D41-6FE4-7042-E0D3-32E9694F7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8386" y="547910"/>
            <a:ext cx="9166225" cy="1280890"/>
          </a:xfrm>
        </p:spPr>
        <p:txBody>
          <a:bodyPr/>
          <a:lstStyle/>
          <a:p>
            <a:r>
              <a:rPr lang="ro-RO" dirty="0"/>
              <a:t>Temperaturi și precipitații medii - Tulcea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90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934CAA-2E50-6F18-A877-ED43ABAA9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Sistemul de încălzire și alimentare cu apă caldă* – Energoterm SA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623581-2FA6-0157-98B8-A6D3C5A711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36245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o-RO" dirty="0">
                <a:solidFill>
                  <a:srgbClr val="000000"/>
                </a:solidFill>
                <a:latin typeface="Montserrat" panose="00000500000000000000" pitchFamily="2" charset="0"/>
              </a:rPr>
              <a:t>Î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nfiinţată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reorganizarea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Direcţiei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Servicii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Tulcea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la data de 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01.07.2005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H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144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/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26.05.2005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acţionar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majoritar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: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Consiliul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Local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Tulcea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</a:t>
            </a:r>
            <a:endParaRPr lang="ro-RO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just"/>
            <a:r>
              <a:rPr lang="ro-RO" dirty="0">
                <a:solidFill>
                  <a:srgbClr val="000000"/>
                </a:solidFill>
                <a:latin typeface="Montserrat" panose="00000500000000000000" pitchFamily="2" charset="0"/>
              </a:rPr>
              <a:t>S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istem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centralizat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încălzire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care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cuprinde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un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cazan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apă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fierbinte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CAF (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combustibil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gaz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natural), </a:t>
            </a:r>
            <a:r>
              <a:rPr lang="ro-RO" dirty="0">
                <a:solidFill>
                  <a:srgbClr val="000000"/>
                </a:solidFill>
                <a:latin typeface="Montserrat" panose="00000500000000000000" pitchFamily="2" charset="0"/>
              </a:rPr>
              <a:t>cu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capacitatea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50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Gcal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/h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(1990, renovat 2000)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transport, 15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puncte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distribuţie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un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sistem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încălzire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format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şase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centrale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cvartal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funcţionează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pe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bază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gaz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natural.</a:t>
            </a:r>
            <a:endParaRPr lang="ro-RO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  <a:p>
            <a:pPr algn="just"/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Reţeaua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primară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termoficare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transportă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apa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fierbinte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pe o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lungime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11,6 km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conducte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oţel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cu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diametre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cuprinse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între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150mm-800mm,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montate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parţial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suprateran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parţial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subteran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canale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beton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Izolaţia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reţelelor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este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tip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înfăşurare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cu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saltele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vată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mineral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ă</a:t>
            </a:r>
            <a:r>
              <a:rPr lang="ro-RO" dirty="0">
                <a:solidFill>
                  <a:srgbClr val="000000"/>
                </a:solidFill>
                <a:latin typeface="Montserrat" panose="00000500000000000000" pitchFamily="2" charset="0"/>
              </a:rPr>
              <a:t>, cu gr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osimi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cuprinse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între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50-100 mm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pentru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conducte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amplasate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suprateran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protejate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cu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tablă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zincată</a:t>
            </a: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grosimi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cuprinse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între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40-80 mm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pentru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conductele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amplasate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subteran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protejate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cu carton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bituminat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transport nu sunt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prevăzute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cu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compensatoare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de-a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lungul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sunt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amplasate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lire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dilataţie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</a:t>
            </a:r>
            <a:endParaRPr lang="ro-RO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  <a:p>
            <a:pPr algn="just"/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intermediul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staţiei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repompare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amplasată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str.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Spitalului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presiunea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agentului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primar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este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ridicată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la 30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mCA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aici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reţelele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primare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agentul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este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distribuit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punctelor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ansamblul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locuinţe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municipiul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Tulcea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Staţia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intermediarã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pompare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(S.I.P.)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este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proiectată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vehiculeze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un debit de 780 m³/h agent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la o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înălţime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pompare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H=30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mCA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 </a:t>
            </a:r>
            <a:endParaRPr lang="ro-RO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  <a:p>
            <a:pPr marL="0" indent="0" algn="just">
              <a:buNone/>
            </a:pPr>
            <a:r>
              <a:rPr lang="ro-RO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* sursa: www.energotermtulcea.ro</a:t>
            </a:r>
            <a:endParaRPr lang="en-US" b="0" i="0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248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C1E3F-0FCF-E329-E1A3-8533AFBFB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Energoterm SA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42953-135E-6877-82BC-D0AE8B045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647825"/>
            <a:ext cx="8915400" cy="2514600"/>
          </a:xfrm>
        </p:spPr>
        <p:txBody>
          <a:bodyPr/>
          <a:lstStyle/>
          <a:p>
            <a:pPr algn="just"/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Distribuţia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energiei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către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consumatori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se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realizează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intermediul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15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puncte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 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Reţea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distribuţie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aferentă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punctelor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are o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lungime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traseului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27,6 km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este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formată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din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conducte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izolate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clasic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pozate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subteran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în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canale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protecţie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Activitatea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producere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furnizare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energiei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preparare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apei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calde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menajere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se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desfăşoară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şi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prin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intermediul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a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şase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centrale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termice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 de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cvartal</a:t>
            </a:r>
            <a:r>
              <a:rPr lang="en-US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8D8E21-E8E0-5E12-B827-646E0CF9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468" y="3888359"/>
            <a:ext cx="3893343" cy="25955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39A2E3-F0F4-C7AB-B8E4-8A02A1B2F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-1468" r="8072" b="18890"/>
          <a:stretch/>
        </p:blipFill>
        <p:spPr>
          <a:xfrm>
            <a:off x="7318637" y="3850258"/>
            <a:ext cx="4029086" cy="26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22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1000-60AD-CDDC-5C40-87C615FE7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958" y="379618"/>
            <a:ext cx="8911687" cy="1280890"/>
          </a:xfrm>
        </p:spPr>
        <p:txBody>
          <a:bodyPr/>
          <a:lstStyle/>
          <a:p>
            <a:r>
              <a:rPr lang="ro-RO" dirty="0"/>
              <a:t>Energia termică distribuită </a:t>
            </a:r>
            <a:br>
              <a:rPr lang="ro-RO" dirty="0"/>
            </a:br>
            <a:r>
              <a:rPr lang="ro-RO" sz="2000" dirty="0"/>
              <a:t>(Anuarul statistic 2022)</a:t>
            </a:r>
            <a:endParaRPr lang="en-US" sz="20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708E9D5-56D3-73F4-7B32-A91828833C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7" b="-3739"/>
          <a:stretch/>
        </p:blipFill>
        <p:spPr bwMode="auto">
          <a:xfrm>
            <a:off x="2931246" y="1380931"/>
            <a:ext cx="7769528" cy="304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46A4E4F1-B0B7-B01D-5E55-B5297C197D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8"/>
          <a:stretch/>
        </p:blipFill>
        <p:spPr bwMode="auto">
          <a:xfrm>
            <a:off x="3470985" y="4422710"/>
            <a:ext cx="6690049" cy="23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5" action="ppaction://hlinkfile"/>
            <a:extLst>
              <a:ext uri="{FF2B5EF4-FFF2-40B4-BE49-F238E27FC236}">
                <a16:creationId xmlns:a16="http://schemas.microsoft.com/office/drawing/2014/main" id="{34D727B4-210F-CDB7-1430-E6A21705D4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1" t="28847" r="38999" b="31169"/>
          <a:stretch/>
        </p:blipFill>
        <p:spPr>
          <a:xfrm>
            <a:off x="10963436" y="6024933"/>
            <a:ext cx="839755" cy="68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6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B98DC-B157-81BF-4C1E-E560EB880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930" y="383750"/>
            <a:ext cx="9893670" cy="1280890"/>
          </a:xfrm>
        </p:spPr>
        <p:txBody>
          <a:bodyPr/>
          <a:lstStyle/>
          <a:p>
            <a:r>
              <a:rPr lang="ro-RO" dirty="0"/>
              <a:t>Consumul de gaze naturale </a:t>
            </a:r>
            <a:r>
              <a:rPr lang="ro-RO" sz="2000" dirty="0"/>
              <a:t>(Anuarul statistic 2022)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D96E43-08F7-4A84-FD18-005E396897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83" t="22460" r="22886" b="55651"/>
          <a:stretch/>
        </p:blipFill>
        <p:spPr>
          <a:xfrm>
            <a:off x="2511565" y="1114276"/>
            <a:ext cx="7876312" cy="27066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A6CDBE-A51B-B370-4FB1-D7266B378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88" t="51436" r="42189" b="16363"/>
          <a:stretch/>
        </p:blipFill>
        <p:spPr>
          <a:xfrm>
            <a:off x="2511565" y="3890963"/>
            <a:ext cx="4238624" cy="2754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CDE43C-230A-DA2D-D970-2CC780FBD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279" t="51436" r="18791" b="16363"/>
          <a:stretch/>
        </p:blipFill>
        <p:spPr>
          <a:xfrm>
            <a:off x="6711765" y="3890963"/>
            <a:ext cx="3676112" cy="27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3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89A2E-F730-379E-3179-4F5491B03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Diagnostic sistem Tulcea – mai 2023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6FB08-7F61-C4FA-4B12-88C014CB0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/>
              <a:t>6686 utilizatori (88-90% PF)</a:t>
            </a:r>
          </a:p>
          <a:p>
            <a:r>
              <a:rPr lang="ro-RO" dirty="0"/>
              <a:t>780+ debranșări în 2022</a:t>
            </a:r>
          </a:p>
          <a:p>
            <a:r>
              <a:rPr lang="ro-RO" dirty="0"/>
              <a:t>Din iarna 2021/22: CAF modular (3 x 6 Gcal), funcționează constant la capacitate de cca 1,4 – 1,5 Gcal</a:t>
            </a:r>
          </a:p>
          <a:p>
            <a:r>
              <a:rPr lang="ro-RO" dirty="0"/>
              <a:t>Construcțiile noi primesc autorizații de construcție doar dacă includ soluții de încălzire pe orizontală (centrale pe gaz)</a:t>
            </a:r>
          </a:p>
          <a:p>
            <a:r>
              <a:rPr lang="ro-RO" dirty="0"/>
              <a:t>Extinderea rețelei de gaze naturale, cu racordare directă a imobilelor</a:t>
            </a:r>
          </a:p>
          <a:p>
            <a:r>
              <a:rPr lang="ro-RO" dirty="0"/>
              <a:t>Randament producție energie termică:</a:t>
            </a:r>
          </a:p>
          <a:p>
            <a:pPr marL="0" indent="0">
              <a:buNone/>
            </a:pPr>
            <a:r>
              <a:rPr lang="ro-RO" dirty="0"/>
              <a:t>                 1,6 – 2,7 MW gaz  -</a:t>
            </a:r>
            <a:r>
              <a:rPr lang="en-US" dirty="0"/>
              <a:t>&gt;</a:t>
            </a:r>
            <a:r>
              <a:rPr lang="ro-RO" dirty="0"/>
              <a:t> 1 GCal</a:t>
            </a:r>
          </a:p>
          <a:p>
            <a:r>
              <a:rPr lang="ro-RO" dirty="0"/>
              <a:t>Centralele de cartier încălzesc între 40 și 345 apartamente.</a:t>
            </a:r>
          </a:p>
        </p:txBody>
      </p:sp>
    </p:spTree>
    <p:extLst>
      <p:ext uri="{BB962C8B-B14F-4D97-AF65-F5344CB8AC3E}">
        <p14:creationId xmlns:p14="http://schemas.microsoft.com/office/powerpoint/2010/main" val="5688508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351</TotalTime>
  <Words>726</Words>
  <Application>Microsoft Office PowerPoint</Application>
  <PresentationFormat>Widescreen</PresentationFormat>
  <Paragraphs>58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Montserrat</vt:lpstr>
      <vt:lpstr>Times New Roman</vt:lpstr>
      <vt:lpstr>Wingdings 3</vt:lpstr>
      <vt:lpstr>Wisp</vt:lpstr>
      <vt:lpstr>Studiu de caz: Diagnosticul sistemelor de încălzire și apă caldă din Municipiul Tulcea</vt:lpstr>
      <vt:lpstr>CUPRINS</vt:lpstr>
      <vt:lpstr>          Municipiul Tulcea</vt:lpstr>
      <vt:lpstr>Temperaturi și precipitații medii - Tulcea</vt:lpstr>
      <vt:lpstr>Sistemul de încălzire și alimentare cu apă caldă* – Energoterm SA</vt:lpstr>
      <vt:lpstr>Energoterm SA</vt:lpstr>
      <vt:lpstr>Energia termică distribuită  (Anuarul statistic 2022)</vt:lpstr>
      <vt:lpstr>Consumul de gaze naturale (Anuarul statistic 2022)</vt:lpstr>
      <vt:lpstr>Diagnostic sistem Tulcea – mai 2023</vt:lpstr>
      <vt:lpstr>Evoluție consum (mii lei) 24 puncte consum – instituții publice sursa: Primăria Mun. Tulcea</vt:lpstr>
      <vt:lpstr>Mulțumesc!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Studiu de caz: Diagnosticul sistemelor de încălzire și apă caldă din Municipiul Tulcea</dc:title>
  <dc:creator>Anca</dc:creator>
  <cp:lastModifiedBy>Anca</cp:lastModifiedBy>
  <cp:revision>4</cp:revision>
  <dcterms:created xsi:type="dcterms:W3CDTF">2023-07-19T03:13:33Z</dcterms:created>
  <dcterms:modified xsi:type="dcterms:W3CDTF">2023-09-12T02:24:28Z</dcterms:modified>
</cp:coreProperties>
</file>