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notesMasterIdLst>
    <p:notesMasterId r:id="rId16"/>
  </p:notesMasterIdLst>
  <p:handoutMasterIdLst>
    <p:handoutMasterId r:id="rId17"/>
  </p:handoutMasterIdLst>
  <p:sldIdLst>
    <p:sldId id="507" r:id="rId2"/>
    <p:sldId id="482" r:id="rId3"/>
    <p:sldId id="483" r:id="rId4"/>
    <p:sldId id="517" r:id="rId5"/>
    <p:sldId id="509" r:id="rId6"/>
    <p:sldId id="510" r:id="rId7"/>
    <p:sldId id="518" r:id="rId8"/>
    <p:sldId id="511" r:id="rId9"/>
    <p:sldId id="497" r:id="rId10"/>
    <p:sldId id="519" r:id="rId11"/>
    <p:sldId id="520" r:id="rId12"/>
    <p:sldId id="521" r:id="rId13"/>
    <p:sldId id="522" r:id="rId14"/>
    <p:sldId id="508" r:id="rId15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AAFF"/>
    <a:srgbClr val="FED066"/>
    <a:srgbClr val="2F4052"/>
    <a:srgbClr val="DBF0EF"/>
    <a:srgbClr val="FEE700"/>
    <a:srgbClr val="0292D4"/>
    <a:srgbClr val="FA9712"/>
    <a:srgbClr val="C2C2C2"/>
    <a:srgbClr val="999999"/>
    <a:srgbClr val="FFD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393" autoAdjust="0"/>
    <p:restoredTop sz="93219" autoAdjust="0"/>
  </p:normalViewPr>
  <p:slideViewPr>
    <p:cSldViewPr snapToGrid="0">
      <p:cViewPr varScale="1">
        <p:scale>
          <a:sx n="90" d="100"/>
          <a:sy n="90" d="100"/>
        </p:scale>
        <p:origin x="208" y="70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53" d="100"/>
          <a:sy n="53" d="100"/>
        </p:scale>
        <p:origin x="2580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9F4E685-A1AC-42C2-BF84-7D064CE9F24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F3A9A4-1145-40D5-A969-8DDECAE98A1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846900-A6EC-455E-9790-9FBD676D4486}" type="datetimeFigureOut">
              <a:rPr lang="it-IT" smtClean="0"/>
              <a:t>12/09/23</a:t>
            </a:fld>
            <a:endParaRPr lang="it-IT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47C8AF5-1731-4ED9-ACE0-7A7F799836E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00EDAF-412D-4428-8BB0-5299CF67DE2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B99736-7EFD-4BFE-95D2-86E2F70DD31B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7905268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570763-DFB5-42DD-85D2-0AC4957D4E31}" type="datetimeFigureOut">
              <a:rPr lang="it-IT" smtClean="0"/>
              <a:t>12/09/23</a:t>
            </a:fld>
            <a:endParaRPr lang="it-I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194D7D-17E7-477A-B678-A54CFFCCAF3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7657375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83485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25823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40289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36053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80412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6794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20023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60547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7322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84085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76218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63419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504497" y="1025527"/>
            <a:ext cx="11193517" cy="164306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4998" b="1">
                <a:solidFill>
                  <a:schemeClr val="accent1"/>
                </a:solidFill>
                <a:latin typeface="+mj-lt"/>
              </a:defRPr>
            </a:lvl1pPr>
            <a:lvl2pPr marL="0" indent="0">
              <a:buNone/>
              <a:defRPr/>
            </a:lvl2pPr>
            <a:lvl3pPr marL="0" indent="0">
              <a:buNone/>
              <a:defRPr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173617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ine 11"/>
          <p:cNvSpPr>
            <a:spLocks noChangeShapeType="1"/>
          </p:cNvSpPr>
          <p:nvPr userDrawn="1"/>
        </p:nvSpPr>
        <p:spPr bwMode="auto">
          <a:xfrm>
            <a:off x="493986" y="6243145"/>
            <a:ext cx="11204027" cy="1051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799" dirty="0">
              <a:solidFill>
                <a:srgbClr val="646464"/>
              </a:solidFill>
              <a:latin typeface="EYInterstate Light" panose="02000506000000020004" pitchFamily="2" charset="0"/>
            </a:endParaRP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725214" y="201600"/>
            <a:ext cx="10972799" cy="8604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>
              <a:defRPr sz="2400" b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9" name="Chevron 18"/>
          <p:cNvSpPr/>
          <p:nvPr userDrawn="1"/>
        </p:nvSpPr>
        <p:spPr>
          <a:xfrm>
            <a:off x="483476" y="201600"/>
            <a:ext cx="115614" cy="860400"/>
          </a:xfrm>
          <a:prstGeom prst="rect">
            <a:avLst/>
          </a:prstGeom>
          <a:solidFill>
            <a:srgbClr val="01AA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049" tIns="45524" rIns="91049" bIns="45524" rtlCol="0" anchor="t" anchorCtr="0"/>
          <a:lstStyle/>
          <a:p>
            <a:pPr algn="ctr" defTabSz="910487"/>
            <a:endParaRPr lang="en-IN" sz="1175" dirty="0">
              <a:solidFill>
                <a:srgbClr val="C00000"/>
              </a:solidFill>
              <a:latin typeface="EYInterstate Light" panose="02000506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43153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v1 - no grey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725214" y="201600"/>
            <a:ext cx="10972799" cy="8604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>
              <a:defRPr sz="2400" b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6" name="Chevron 18"/>
          <p:cNvSpPr/>
          <p:nvPr userDrawn="1"/>
        </p:nvSpPr>
        <p:spPr>
          <a:xfrm>
            <a:off x="483476" y="201600"/>
            <a:ext cx="115614" cy="860400"/>
          </a:xfrm>
          <a:prstGeom prst="rect">
            <a:avLst/>
          </a:prstGeom>
          <a:solidFill>
            <a:srgbClr val="01AA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049" tIns="45524" rIns="91049" bIns="45524" rtlCol="0" anchor="t" anchorCtr="0"/>
          <a:lstStyle/>
          <a:p>
            <a:pPr algn="ctr" defTabSz="910487"/>
            <a:endParaRPr lang="en-IN" sz="1175" dirty="0">
              <a:solidFill>
                <a:srgbClr val="C00000"/>
              </a:solidFill>
              <a:latin typeface="EYInterstate Light" panose="02000506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92182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884" y="201600"/>
            <a:ext cx="11309130" cy="860400"/>
          </a:xfrm>
          <a:prstGeom prst="rect">
            <a:avLst/>
          </a:prstGeom>
        </p:spPr>
        <p:txBody>
          <a:bodyPr anchor="ctr"/>
          <a:lstStyle>
            <a:lvl1pPr>
              <a:defRPr sz="2400" b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 flipV="1">
            <a:off x="493986" y="1062000"/>
            <a:ext cx="11204027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799" dirty="0">
              <a:solidFill>
                <a:srgbClr val="646464"/>
              </a:solidFill>
              <a:latin typeface="EYInterstate Light" panose="02000506000000020004" pitchFamily="2" charset="0"/>
            </a:endParaRPr>
          </a:p>
        </p:txBody>
      </p:sp>
      <p:sp>
        <p:nvSpPr>
          <p:cNvPr id="9" name="Line 11"/>
          <p:cNvSpPr>
            <a:spLocks noChangeShapeType="1"/>
          </p:cNvSpPr>
          <p:nvPr userDrawn="1"/>
        </p:nvSpPr>
        <p:spPr bwMode="auto">
          <a:xfrm>
            <a:off x="493986" y="6243145"/>
            <a:ext cx="11204027" cy="1051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799" dirty="0">
              <a:solidFill>
                <a:srgbClr val="646464"/>
              </a:solidFill>
              <a:latin typeface="EYInterstate Light" panose="02000506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48181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v2 - no grey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388884" y="201600"/>
            <a:ext cx="11309130" cy="860400"/>
          </a:xfrm>
          <a:prstGeom prst="rect">
            <a:avLst/>
          </a:prstGeom>
        </p:spPr>
        <p:txBody>
          <a:bodyPr anchor="ctr"/>
          <a:lstStyle>
            <a:lvl1pPr>
              <a:defRPr sz="2400" b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0" name="Line 10"/>
          <p:cNvSpPr>
            <a:spLocks noChangeShapeType="1"/>
          </p:cNvSpPr>
          <p:nvPr userDrawn="1"/>
        </p:nvSpPr>
        <p:spPr bwMode="auto">
          <a:xfrm flipV="1">
            <a:off x="493986" y="1062000"/>
            <a:ext cx="11204027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799" dirty="0">
              <a:solidFill>
                <a:srgbClr val="646464"/>
              </a:solidFill>
              <a:latin typeface="EYInterstate Light" panose="02000506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4788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v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11"/>
          <p:cNvSpPr>
            <a:spLocks noChangeShapeType="1"/>
          </p:cNvSpPr>
          <p:nvPr userDrawn="1"/>
        </p:nvSpPr>
        <p:spPr bwMode="auto">
          <a:xfrm>
            <a:off x="493986" y="6243145"/>
            <a:ext cx="11204027" cy="1051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799" dirty="0">
              <a:solidFill>
                <a:srgbClr val="646464"/>
              </a:solidFill>
              <a:latin typeface="EYInterstate Light" panose="02000506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4735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 slide v3 - no grey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8023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0" Type="http://schemas.openxmlformats.org/officeDocument/2006/relationships/oleObject" Target="../embeddings/oleObject1.bin"/><Relationship Id="rId4" Type="http://schemas.openxmlformats.org/officeDocument/2006/relationships/slideLayout" Target="../slideLayouts/slideLayout4.xml"/><Relationship Id="rId9" Type="http://schemas.openxmlformats.org/officeDocument/2006/relationships/tags" Target="../tags/tag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9"/>
            </p:custDataLst>
          </p:nvPr>
        </p:nvGraphicFramePr>
        <p:xfrm>
          <a:off x="1588" y="1589"/>
          <a:ext cx="158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0" imgW="270" imgH="270" progId="TCLayout.ActiveDocument.1">
                  <p:embed/>
                </p:oleObj>
              </mc:Choice>
              <mc:Fallback>
                <p:oleObj name="think-cell Slide" r:id="rId10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88" y="1589"/>
                        <a:ext cx="158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 userDrawn="1"/>
        </p:nvSpPr>
        <p:spPr>
          <a:xfrm>
            <a:off x="9525000" y="6471147"/>
            <a:ext cx="2173014" cy="25455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r"/>
            <a:r>
              <a:rPr lang="en-GB" sz="1050" dirty="0">
                <a:solidFill>
                  <a:srgbClr val="646464"/>
                </a:solidFill>
                <a:latin typeface="+mj-lt"/>
              </a:rPr>
              <a:t> Sorin Anagnoste – September 2023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9002758-A23C-4B9D-B4C4-307AD9D91455}"/>
              </a:ext>
            </a:extLst>
          </p:cNvPr>
          <p:cNvSpPr txBox="1"/>
          <p:nvPr userDrawn="1"/>
        </p:nvSpPr>
        <p:spPr>
          <a:xfrm>
            <a:off x="11698014" y="6458447"/>
            <a:ext cx="493986" cy="25455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ctr"/>
            <a:fld id="{9AE4D82F-B047-469B-AC52-A46321747EAF}" type="slidenum">
              <a:rPr lang="en-GB" sz="1099" b="1" smtClean="0">
                <a:solidFill>
                  <a:srgbClr val="646464"/>
                </a:solidFill>
                <a:latin typeface="+mj-lt"/>
              </a:rPr>
              <a:pPr algn="ctr"/>
              <a:t>‹#›</a:t>
            </a:fld>
            <a:endParaRPr lang="en-GB" sz="1099" b="1" dirty="0">
              <a:solidFill>
                <a:srgbClr val="646464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88001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661" r:id="rId2"/>
    <p:sldLayoutId id="2147483740" r:id="rId3"/>
    <p:sldLayoutId id="2147483663" r:id="rId4"/>
    <p:sldLayoutId id="2147483741" r:id="rId5"/>
    <p:sldLayoutId id="2147483665" r:id="rId6"/>
    <p:sldLayoutId id="2147483693" r:id="rId7"/>
  </p:sldLayoutIdLst>
  <p:hf hdr="0" dt="0"/>
  <p:txStyles>
    <p:titleStyle>
      <a:lvl1pPr algn="l" defTabSz="913943" rtl="0" eaLnBrk="1" latinLnBrk="0" hangingPunct="1">
        <a:lnSpc>
          <a:spcPct val="85000"/>
        </a:lnSpc>
        <a:spcBef>
          <a:spcPct val="0"/>
        </a:spcBef>
        <a:buNone/>
        <a:defRPr sz="2199" b="1" kern="1200">
          <a:solidFill>
            <a:schemeClr val="bg1"/>
          </a:solidFill>
          <a:latin typeface="EYInterstate Light" panose="02000506000000020004" pitchFamily="2" charset="0"/>
          <a:ea typeface="+mj-ea"/>
          <a:cs typeface="Arial" pitchFamily="34" charset="0"/>
        </a:defRPr>
      </a:lvl1pPr>
    </p:titleStyle>
    <p:bodyStyle>
      <a:lvl1pPr marL="356438" indent="-356438" algn="l" defTabSz="913943" rtl="0" eaLnBrk="1" latinLnBrk="0" hangingPunct="1">
        <a:spcBef>
          <a:spcPct val="20000"/>
        </a:spcBef>
        <a:buClr>
          <a:srgbClr val="0292D4"/>
        </a:buClr>
        <a:buSzPct val="70000"/>
        <a:buFont typeface="Arial" pitchFamily="34" charset="0"/>
        <a:buChar char="►"/>
        <a:defRPr sz="2399" kern="1200">
          <a:solidFill>
            <a:schemeClr val="bg1"/>
          </a:solidFill>
          <a:latin typeface="EYInterstate Light" panose="02000506000000020004" pitchFamily="2" charset="0"/>
          <a:ea typeface="+mn-ea"/>
          <a:cs typeface="+mn-cs"/>
        </a:defRPr>
      </a:lvl1pPr>
      <a:lvl2pPr marL="712875" indent="-356438" algn="l" defTabSz="913943" rtl="0" eaLnBrk="1" latinLnBrk="0" hangingPunct="1">
        <a:spcBef>
          <a:spcPct val="20000"/>
        </a:spcBef>
        <a:buClr>
          <a:srgbClr val="0292D4"/>
        </a:buClr>
        <a:buSzPct val="70000"/>
        <a:buFont typeface="Arial" pitchFamily="34" charset="0"/>
        <a:buChar char="►"/>
        <a:defRPr sz="1999" kern="1200">
          <a:solidFill>
            <a:schemeClr val="bg1"/>
          </a:solidFill>
          <a:latin typeface="EYInterstate Light" panose="02000506000000020004" pitchFamily="2" charset="0"/>
          <a:ea typeface="+mn-ea"/>
          <a:cs typeface="+mn-cs"/>
        </a:defRPr>
      </a:lvl2pPr>
      <a:lvl3pPr marL="1069313" indent="-356438" algn="l" defTabSz="913943" rtl="0" eaLnBrk="1" latinLnBrk="0" hangingPunct="1">
        <a:spcBef>
          <a:spcPct val="20000"/>
        </a:spcBef>
        <a:buClr>
          <a:srgbClr val="0292D4"/>
        </a:buClr>
        <a:buSzPct val="70000"/>
        <a:buFont typeface="Arial" pitchFamily="34" charset="0"/>
        <a:buChar char="►"/>
        <a:defRPr sz="1799" kern="1200">
          <a:solidFill>
            <a:schemeClr val="bg1"/>
          </a:solidFill>
          <a:latin typeface="EYInterstate Light" panose="02000506000000020004" pitchFamily="2" charset="0"/>
          <a:ea typeface="+mn-ea"/>
          <a:cs typeface="+mn-cs"/>
        </a:defRPr>
      </a:lvl3pPr>
      <a:lvl4pPr marL="1425751" indent="-356438" algn="l" defTabSz="913943" rtl="0" eaLnBrk="1" latinLnBrk="0" hangingPunct="1">
        <a:spcBef>
          <a:spcPct val="20000"/>
        </a:spcBef>
        <a:buClr>
          <a:srgbClr val="0292D4"/>
        </a:buClr>
        <a:buSzPct val="70000"/>
        <a:buFont typeface="Arial" pitchFamily="34" charset="0"/>
        <a:buChar char="►"/>
        <a:defRPr sz="1599" kern="1200">
          <a:solidFill>
            <a:schemeClr val="bg1"/>
          </a:solidFill>
          <a:latin typeface="EYInterstate Light" panose="02000506000000020004" pitchFamily="2" charset="0"/>
          <a:ea typeface="+mn-ea"/>
          <a:cs typeface="+mn-cs"/>
        </a:defRPr>
      </a:lvl4pPr>
      <a:lvl5pPr marL="1782188" indent="-356438" algn="l" defTabSz="913943" rtl="0" eaLnBrk="1" latinLnBrk="0" hangingPunct="1">
        <a:spcBef>
          <a:spcPct val="20000"/>
        </a:spcBef>
        <a:buClr>
          <a:srgbClr val="0292D4"/>
        </a:buClr>
        <a:buSzPct val="70000"/>
        <a:buFont typeface="Arial" pitchFamily="34" charset="0"/>
        <a:buChar char="►"/>
        <a:defRPr sz="1599" kern="1200">
          <a:solidFill>
            <a:schemeClr val="bg1"/>
          </a:solidFill>
          <a:latin typeface="EYInterstate Light" panose="02000506000000020004" pitchFamily="2" charset="0"/>
          <a:ea typeface="+mn-ea"/>
          <a:cs typeface="+mn-cs"/>
        </a:defRPr>
      </a:lvl5pPr>
      <a:lvl6pPr marL="2513343" indent="-228486" algn="l" defTabSz="913943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314" indent="-228486" algn="l" defTabSz="913943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286" indent="-228486" algn="l" defTabSz="913943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257" indent="-228486" algn="l" defTabSz="913943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71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943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914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886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857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828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800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771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1AE8A67-AB15-600B-EAE2-02CE4C38566F}"/>
              </a:ext>
            </a:extLst>
          </p:cNvPr>
          <p:cNvSpPr txBox="1"/>
          <p:nvPr/>
        </p:nvSpPr>
        <p:spPr>
          <a:xfrm>
            <a:off x="1348005" y="2653344"/>
            <a:ext cx="8308951" cy="2149819"/>
          </a:xfrm>
          <a:prstGeom prst="rect">
            <a:avLst/>
          </a:prstGeom>
          <a:noFill/>
        </p:spPr>
        <p:txBody>
          <a:bodyPr wrap="squar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ro-RO" sz="2000" dirty="0">
                <a:solidFill>
                  <a:srgbClr val="01AAFF"/>
                </a:solidFill>
              </a:rPr>
              <a:t>The </a:t>
            </a:r>
            <a:r>
              <a:rPr lang="ro-RO" sz="2000" dirty="0" err="1">
                <a:solidFill>
                  <a:srgbClr val="01AAFF"/>
                </a:solidFill>
              </a:rPr>
              <a:t>potential</a:t>
            </a:r>
            <a:r>
              <a:rPr lang="ro-RO" sz="2000" dirty="0">
                <a:solidFill>
                  <a:srgbClr val="01AAFF"/>
                </a:solidFill>
              </a:rPr>
              <a:t> for </a:t>
            </a:r>
            <a:r>
              <a:rPr lang="ro-RO" sz="2000" dirty="0" err="1">
                <a:solidFill>
                  <a:srgbClr val="01AAFF"/>
                </a:solidFill>
              </a:rPr>
              <a:t>starting</a:t>
            </a:r>
            <a:r>
              <a:rPr lang="ro-RO" sz="2000" dirty="0">
                <a:solidFill>
                  <a:srgbClr val="01AAFF"/>
                </a:solidFill>
              </a:rPr>
              <a:t> </a:t>
            </a:r>
            <a:r>
              <a:rPr lang="ro-RO" sz="2000" dirty="0" err="1">
                <a:solidFill>
                  <a:srgbClr val="01AAFF"/>
                </a:solidFill>
              </a:rPr>
              <a:t>and</a:t>
            </a:r>
            <a:r>
              <a:rPr lang="ro-RO" sz="2000" dirty="0">
                <a:solidFill>
                  <a:srgbClr val="01AAFF"/>
                </a:solidFill>
              </a:rPr>
              <a:t> </a:t>
            </a:r>
            <a:r>
              <a:rPr lang="ro-RO" sz="2000" dirty="0" err="1">
                <a:solidFill>
                  <a:srgbClr val="01AAFF"/>
                </a:solidFill>
              </a:rPr>
              <a:t>developing</a:t>
            </a:r>
            <a:r>
              <a:rPr lang="ro-RO" sz="2000" dirty="0">
                <a:solidFill>
                  <a:srgbClr val="01AAFF"/>
                </a:solidFill>
              </a:rPr>
              <a:t> a business for </a:t>
            </a:r>
            <a:r>
              <a:rPr lang="ro-RO" sz="2000" dirty="0" err="1">
                <a:solidFill>
                  <a:srgbClr val="01AAFF"/>
                </a:solidFill>
              </a:rPr>
              <a:t>integrated</a:t>
            </a:r>
            <a:r>
              <a:rPr lang="ro-RO" sz="2000" dirty="0">
                <a:solidFill>
                  <a:srgbClr val="01AAFF"/>
                </a:solidFill>
              </a:rPr>
              <a:t> </a:t>
            </a:r>
            <a:r>
              <a:rPr lang="ro-RO" sz="2000" dirty="0" err="1">
                <a:solidFill>
                  <a:srgbClr val="01AAFF"/>
                </a:solidFill>
              </a:rPr>
              <a:t>technology</a:t>
            </a:r>
            <a:r>
              <a:rPr lang="ro-RO" sz="2000" dirty="0">
                <a:solidFill>
                  <a:srgbClr val="01AAFF"/>
                </a:solidFill>
              </a:rPr>
              <a:t> </a:t>
            </a:r>
            <a:r>
              <a:rPr lang="ro-RO" sz="2000" dirty="0" err="1">
                <a:solidFill>
                  <a:srgbClr val="01AAFF"/>
                </a:solidFill>
              </a:rPr>
              <a:t>based</a:t>
            </a:r>
            <a:r>
              <a:rPr lang="ro-RO" sz="2000" dirty="0">
                <a:solidFill>
                  <a:srgbClr val="01AAFF"/>
                </a:solidFill>
              </a:rPr>
              <a:t> on </a:t>
            </a:r>
            <a:r>
              <a:rPr lang="ro-RO" sz="2000" dirty="0" err="1">
                <a:solidFill>
                  <a:srgbClr val="01AAFF"/>
                </a:solidFill>
              </a:rPr>
              <a:t>heat</a:t>
            </a:r>
            <a:r>
              <a:rPr lang="ro-RO" sz="2000" dirty="0">
                <a:solidFill>
                  <a:srgbClr val="01AAFF"/>
                </a:solidFill>
              </a:rPr>
              <a:t> </a:t>
            </a:r>
            <a:r>
              <a:rPr lang="ro-RO" sz="2000" dirty="0" err="1">
                <a:solidFill>
                  <a:srgbClr val="01AAFF"/>
                </a:solidFill>
              </a:rPr>
              <a:t>pumps</a:t>
            </a:r>
            <a:r>
              <a:rPr lang="ro-RO" sz="2000" dirty="0">
                <a:solidFill>
                  <a:srgbClr val="01AAFF"/>
                </a:solidFill>
              </a:rPr>
              <a:t> (HP), </a:t>
            </a:r>
            <a:r>
              <a:rPr lang="ro-RO" sz="2000" dirty="0" err="1">
                <a:solidFill>
                  <a:srgbClr val="01AAFF"/>
                </a:solidFill>
              </a:rPr>
              <a:t>thermal</a:t>
            </a:r>
            <a:r>
              <a:rPr lang="ro-RO" sz="2000" dirty="0">
                <a:solidFill>
                  <a:srgbClr val="01AAFF"/>
                </a:solidFill>
              </a:rPr>
              <a:t> </a:t>
            </a:r>
            <a:r>
              <a:rPr lang="ro-RO" sz="2000" dirty="0" err="1">
                <a:solidFill>
                  <a:srgbClr val="01AAFF"/>
                </a:solidFill>
              </a:rPr>
              <a:t>energy</a:t>
            </a:r>
            <a:r>
              <a:rPr lang="ro-RO" sz="2000" dirty="0">
                <a:solidFill>
                  <a:srgbClr val="01AAFF"/>
                </a:solidFill>
              </a:rPr>
              <a:t> </a:t>
            </a:r>
            <a:r>
              <a:rPr lang="ro-RO" sz="2000" dirty="0" err="1">
                <a:solidFill>
                  <a:srgbClr val="01AAFF"/>
                </a:solidFill>
              </a:rPr>
              <a:t>storage</a:t>
            </a:r>
            <a:r>
              <a:rPr lang="ro-RO" sz="2000" dirty="0">
                <a:solidFill>
                  <a:srgbClr val="01AAFF"/>
                </a:solidFill>
              </a:rPr>
              <a:t> </a:t>
            </a:r>
            <a:r>
              <a:rPr lang="ro-RO" sz="2000" dirty="0" err="1">
                <a:solidFill>
                  <a:srgbClr val="01AAFF"/>
                </a:solidFill>
              </a:rPr>
              <a:t>and</a:t>
            </a:r>
            <a:r>
              <a:rPr lang="ro-RO" sz="2000" dirty="0">
                <a:solidFill>
                  <a:srgbClr val="01AAFF"/>
                </a:solidFill>
              </a:rPr>
              <a:t> </a:t>
            </a:r>
            <a:r>
              <a:rPr lang="ro-RO" sz="2000" dirty="0" err="1">
                <a:solidFill>
                  <a:srgbClr val="01AAFF"/>
                </a:solidFill>
              </a:rPr>
              <a:t>smart</a:t>
            </a:r>
            <a:r>
              <a:rPr lang="ro-RO" sz="2000" dirty="0">
                <a:solidFill>
                  <a:srgbClr val="01AAFF"/>
                </a:solidFill>
              </a:rPr>
              <a:t> control </a:t>
            </a:r>
            <a:r>
              <a:rPr lang="ro-RO" sz="2000" dirty="0" err="1">
                <a:solidFill>
                  <a:srgbClr val="01AAFF"/>
                </a:solidFill>
              </a:rPr>
              <a:t>systems</a:t>
            </a:r>
            <a:r>
              <a:rPr lang="ro-RO" sz="2000" dirty="0">
                <a:solidFill>
                  <a:srgbClr val="01AAFF"/>
                </a:solidFill>
              </a:rPr>
              <a:t> in </a:t>
            </a:r>
            <a:r>
              <a:rPr lang="ro-RO" sz="2000" dirty="0" err="1">
                <a:solidFill>
                  <a:srgbClr val="01AAFF"/>
                </a:solidFill>
              </a:rPr>
              <a:t>order</a:t>
            </a:r>
            <a:r>
              <a:rPr lang="ro-RO" sz="2000" dirty="0">
                <a:solidFill>
                  <a:srgbClr val="01AAFF"/>
                </a:solidFill>
              </a:rPr>
              <a:t> </a:t>
            </a:r>
            <a:r>
              <a:rPr lang="ro-RO" sz="2000" dirty="0" err="1">
                <a:solidFill>
                  <a:srgbClr val="01AAFF"/>
                </a:solidFill>
              </a:rPr>
              <a:t>to</a:t>
            </a:r>
            <a:r>
              <a:rPr lang="ro-RO" sz="2000" dirty="0">
                <a:solidFill>
                  <a:srgbClr val="01AAFF"/>
                </a:solidFill>
              </a:rPr>
              <a:t> </a:t>
            </a:r>
            <a:r>
              <a:rPr lang="ro-RO" sz="2000" dirty="0" err="1">
                <a:solidFill>
                  <a:srgbClr val="01AAFF"/>
                </a:solidFill>
              </a:rPr>
              <a:t>enable</a:t>
            </a:r>
            <a:r>
              <a:rPr lang="ro-RO" sz="2000" dirty="0">
                <a:solidFill>
                  <a:srgbClr val="01AAFF"/>
                </a:solidFill>
              </a:rPr>
              <a:t> </a:t>
            </a:r>
            <a:r>
              <a:rPr lang="ro-RO" sz="2000" dirty="0" err="1">
                <a:solidFill>
                  <a:srgbClr val="01AAFF"/>
                </a:solidFill>
              </a:rPr>
              <a:t>the</a:t>
            </a:r>
            <a:r>
              <a:rPr lang="ro-RO" sz="2000" dirty="0">
                <a:solidFill>
                  <a:srgbClr val="01AAFF"/>
                </a:solidFill>
              </a:rPr>
              <a:t> </a:t>
            </a:r>
            <a:r>
              <a:rPr lang="ro-RO" sz="2000" dirty="0" err="1">
                <a:solidFill>
                  <a:srgbClr val="01AAFF"/>
                </a:solidFill>
              </a:rPr>
              <a:t>decarbonization</a:t>
            </a:r>
            <a:r>
              <a:rPr lang="ro-RO" sz="2000" dirty="0">
                <a:solidFill>
                  <a:srgbClr val="01AAFF"/>
                </a:solidFill>
              </a:rPr>
              <a:t> in Romania</a:t>
            </a:r>
            <a:endParaRPr lang="en-RO" sz="2000" dirty="0">
              <a:solidFill>
                <a:srgbClr val="01AAFF"/>
              </a:solidFill>
            </a:endParaRPr>
          </a:p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2000" dirty="0">
                <a:solidFill>
                  <a:srgbClr val="01AAFF"/>
                </a:solidFill>
              </a:rPr>
              <a:t>.</a:t>
            </a:r>
          </a:p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endParaRPr lang="en-US" dirty="0">
              <a:solidFill>
                <a:srgbClr val="01AAFF"/>
              </a:solidFill>
            </a:endParaRPr>
          </a:p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dirty="0">
                <a:solidFill>
                  <a:srgbClr val="01AAFF"/>
                </a:solidFill>
              </a:rPr>
              <a:t>Sorin </a:t>
            </a:r>
            <a:r>
              <a:rPr lang="en-US" dirty="0" err="1">
                <a:solidFill>
                  <a:srgbClr val="01AAFF"/>
                </a:solidFill>
              </a:rPr>
              <a:t>Anagnoste</a:t>
            </a:r>
            <a:endParaRPr lang="en-US" dirty="0">
              <a:solidFill>
                <a:srgbClr val="01AAFF"/>
              </a:solidFill>
            </a:endParaRPr>
          </a:p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600" dirty="0">
                <a:solidFill>
                  <a:srgbClr val="01AAFF"/>
                </a:solidFill>
              </a:rPr>
              <a:t>(September 2023)</a:t>
            </a:r>
          </a:p>
        </p:txBody>
      </p:sp>
      <p:pic>
        <p:nvPicPr>
          <p:cNvPr id="6" name="Picture 5" descr="A black and white logo&#10;&#10;Description automatically generated">
            <a:extLst>
              <a:ext uri="{FF2B5EF4-FFF2-40B4-BE49-F238E27FC236}">
                <a16:creationId xmlns:a16="http://schemas.microsoft.com/office/drawing/2014/main" id="{6323A64F-1767-6DBA-C27D-48D533B04F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278" y="238079"/>
            <a:ext cx="1999615" cy="1051560"/>
          </a:xfrm>
          <a:prstGeom prst="rect">
            <a:avLst/>
          </a:prstGeom>
        </p:spPr>
      </p:pic>
      <p:pic>
        <p:nvPicPr>
          <p:cNvPr id="10" name="Picture 9" descr="A blue logo with a black background&#10;&#10;Description automatically generated">
            <a:extLst>
              <a:ext uri="{FF2B5EF4-FFF2-40B4-BE49-F238E27FC236}">
                <a16:creationId xmlns:a16="http://schemas.microsoft.com/office/drawing/2014/main" id="{B5E91FB7-273D-8536-5EF2-DA76575CAC5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8436" y="-386084"/>
            <a:ext cx="3255797" cy="2303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5025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52C0B9D-B110-45E0-93F1-6822AFBA5E42}"/>
              </a:ext>
            </a:extLst>
          </p:cNvPr>
          <p:cNvSpPr txBox="1"/>
          <p:nvPr/>
        </p:nvSpPr>
        <p:spPr>
          <a:xfrm>
            <a:off x="3686476" y="3166712"/>
            <a:ext cx="169918" cy="193899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dirty="0">
                <a:solidFill>
                  <a:schemeClr val="tx2"/>
                </a:solidFill>
              </a:rPr>
              <a:t>31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1AAFF"/>
                </a:solidFill>
              </a:rPr>
              <a:t>Fierce competition erodes profit margins</a:t>
            </a:r>
          </a:p>
        </p:txBody>
      </p:sp>
      <p:pic>
        <p:nvPicPr>
          <p:cNvPr id="3" name="Picture 2" descr="A graph of sales&#10;&#10;Description automatically generated">
            <a:extLst>
              <a:ext uri="{FF2B5EF4-FFF2-40B4-BE49-F238E27FC236}">
                <a16:creationId xmlns:a16="http://schemas.microsoft.com/office/drawing/2014/main" id="{503EF324-4060-9706-7B71-945515F511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50" y="2476375"/>
            <a:ext cx="12055450" cy="2178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1374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52C0B9D-B110-45E0-93F1-6822AFBA5E42}"/>
              </a:ext>
            </a:extLst>
          </p:cNvPr>
          <p:cNvSpPr txBox="1"/>
          <p:nvPr/>
        </p:nvSpPr>
        <p:spPr>
          <a:xfrm>
            <a:off x="3686476" y="3166712"/>
            <a:ext cx="169918" cy="193899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dirty="0">
                <a:solidFill>
                  <a:schemeClr val="tx2"/>
                </a:solidFill>
              </a:rPr>
              <a:t>31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1AAFF"/>
                </a:solidFill>
              </a:rPr>
              <a:t>The mix of higher debt and lower net profit, combined with large working capital, expose the appraised companies to increasing interest rates amid inflationary context</a:t>
            </a:r>
            <a:r>
              <a:rPr lang="en-RO" dirty="0">
                <a:solidFill>
                  <a:srgbClr val="01AAFF"/>
                </a:solidFill>
              </a:rPr>
              <a:t>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7F142EA-1587-609D-FE1A-82707E812EFD}"/>
              </a:ext>
            </a:extLst>
          </p:cNvPr>
          <p:cNvSpPr txBox="1"/>
          <p:nvPr/>
        </p:nvSpPr>
        <p:spPr>
          <a:xfrm>
            <a:off x="351194" y="5999965"/>
            <a:ext cx="1869101" cy="193899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dirty="0">
                <a:solidFill>
                  <a:schemeClr val="bg1"/>
                </a:solidFill>
              </a:rPr>
              <a:t>Source: Minister of Finance</a:t>
            </a:r>
          </a:p>
        </p:txBody>
      </p:sp>
      <p:pic>
        <p:nvPicPr>
          <p:cNvPr id="3" name="Picture 2" descr="A graph of sales and sales&#10;&#10;Description automatically generated with medium confidence">
            <a:extLst>
              <a:ext uri="{FF2B5EF4-FFF2-40B4-BE49-F238E27FC236}">
                <a16:creationId xmlns:a16="http://schemas.microsoft.com/office/drawing/2014/main" id="{8DB879C5-3DE9-A83D-EB01-BDCBD6566B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118" y="2354498"/>
            <a:ext cx="11019763" cy="201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3441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52C0B9D-B110-45E0-93F1-6822AFBA5E42}"/>
              </a:ext>
            </a:extLst>
          </p:cNvPr>
          <p:cNvSpPr txBox="1"/>
          <p:nvPr/>
        </p:nvSpPr>
        <p:spPr>
          <a:xfrm>
            <a:off x="3686476" y="3166712"/>
            <a:ext cx="169918" cy="193899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dirty="0">
                <a:solidFill>
                  <a:schemeClr val="tx2"/>
                </a:solidFill>
              </a:rPr>
              <a:t>31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just">
              <a:lnSpc>
                <a:spcPct val="150000"/>
              </a:lnSpc>
            </a:pPr>
            <a:r>
              <a:rPr lang="en-US" dirty="0">
                <a:solidFill>
                  <a:srgbClr val="01AAFF"/>
                </a:solidFill>
              </a:rPr>
              <a:t>Most of the profitability indicators deteriorated, including net profit down to 3,6% during 2022, lower EBITDA of 5% and gross margin</a:t>
            </a:r>
            <a:endParaRPr lang="en-RO" dirty="0">
              <a:solidFill>
                <a:srgbClr val="01AAFF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7F142EA-1587-609D-FE1A-82707E812EFD}"/>
              </a:ext>
            </a:extLst>
          </p:cNvPr>
          <p:cNvSpPr txBox="1"/>
          <p:nvPr/>
        </p:nvSpPr>
        <p:spPr>
          <a:xfrm>
            <a:off x="351194" y="5999965"/>
            <a:ext cx="1869101" cy="193899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dirty="0">
                <a:solidFill>
                  <a:schemeClr val="bg1"/>
                </a:solidFill>
              </a:rPr>
              <a:t>Source: Minister of Finance</a:t>
            </a:r>
          </a:p>
        </p:txBody>
      </p:sp>
      <p:pic>
        <p:nvPicPr>
          <p:cNvPr id="3" name="Picture 2" descr="A table with numbers and a number of people&#10;&#10;Description automatically generated">
            <a:extLst>
              <a:ext uri="{FF2B5EF4-FFF2-40B4-BE49-F238E27FC236}">
                <a16:creationId xmlns:a16="http://schemas.microsoft.com/office/drawing/2014/main" id="{B409A2EC-2FB3-27DE-F5BD-1D9D853AD3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8077" y="1544267"/>
            <a:ext cx="7615609" cy="3973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7541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52C0B9D-B110-45E0-93F1-6822AFBA5E42}"/>
              </a:ext>
            </a:extLst>
          </p:cNvPr>
          <p:cNvSpPr txBox="1"/>
          <p:nvPr/>
        </p:nvSpPr>
        <p:spPr>
          <a:xfrm>
            <a:off x="3746506" y="2894780"/>
            <a:ext cx="169918" cy="193899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dirty="0">
                <a:solidFill>
                  <a:schemeClr val="tx2"/>
                </a:solidFill>
              </a:rPr>
              <a:t>31</a:t>
            </a:r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D879CB26-A323-865F-B1FA-3C43FC9EF95A}"/>
              </a:ext>
            </a:extLst>
          </p:cNvPr>
          <p:cNvSpPr txBox="1">
            <a:spLocks/>
          </p:cNvSpPr>
          <p:nvPr/>
        </p:nvSpPr>
        <p:spPr>
          <a:xfrm>
            <a:off x="434514" y="2609029"/>
            <a:ext cx="882679" cy="145601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0078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 sz="55000" b="1" kern="1200">
                <a:solidFill>
                  <a:schemeClr val="bg2">
                    <a:lumMod val="20000"/>
                    <a:lumOff val="80000"/>
                    <a:alpha val="2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216000" marR="0" indent="-216000" algn="l" defTabSz="10078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457200" marR="0" indent="-231775" algn="l" defTabSz="10078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>
                <a:tab pos="231775" algn="l"/>
              </a:tabLst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690563" marR="0" indent="-230188" algn="l" defTabSz="10078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22338" marR="0" indent="-228600" algn="l" defTabSz="10078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771691" indent="-251972" algn="l" defTabSz="1007887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634" indent="-251972" algn="l" defTabSz="1007887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578" indent="-251972" algn="l" defTabSz="1007887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522" indent="-251972" algn="l" defTabSz="1007887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0078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9700" b="1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447AE206-2CDE-D20A-340E-B758A01C10CD}"/>
              </a:ext>
            </a:extLst>
          </p:cNvPr>
          <p:cNvSpPr txBox="1">
            <a:spLocks/>
          </p:cNvSpPr>
          <p:nvPr/>
        </p:nvSpPr>
        <p:spPr>
          <a:xfrm>
            <a:off x="448914" y="1355756"/>
            <a:ext cx="973937" cy="155899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0078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 sz="55000" b="1" kern="1200">
                <a:solidFill>
                  <a:schemeClr val="bg2">
                    <a:lumMod val="20000"/>
                    <a:lumOff val="80000"/>
                    <a:alpha val="2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216000" marR="0" indent="-216000" algn="l" defTabSz="10078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457200" marR="0" indent="-231775" algn="l" defTabSz="10078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>
                <a:tab pos="231775" algn="l"/>
              </a:tabLst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690563" marR="0" indent="-230188" algn="l" defTabSz="10078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22338" marR="0" indent="-228600" algn="l" defTabSz="10078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771691" indent="-251972" algn="l" defTabSz="1007887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634" indent="-251972" algn="l" defTabSz="1007887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578" indent="-251972" algn="l" defTabSz="1007887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522" indent="-251972" algn="l" defTabSz="1007887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0078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97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C4503763-95D9-242E-1479-14D8A06BA9E9}"/>
              </a:ext>
            </a:extLst>
          </p:cNvPr>
          <p:cNvSpPr txBox="1">
            <a:spLocks/>
          </p:cNvSpPr>
          <p:nvPr/>
        </p:nvSpPr>
        <p:spPr>
          <a:xfrm>
            <a:off x="448914" y="3771580"/>
            <a:ext cx="973937" cy="133674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0078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 sz="55000" b="1" kern="1200">
                <a:solidFill>
                  <a:schemeClr val="bg2">
                    <a:lumMod val="20000"/>
                    <a:lumOff val="80000"/>
                    <a:alpha val="2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216000" marR="0" indent="-216000" algn="l" defTabSz="10078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457200" marR="0" indent="-231775" algn="l" defTabSz="10078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>
                <a:tab pos="231775" algn="l"/>
              </a:tabLst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690563" marR="0" indent="-230188" algn="l" defTabSz="10078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22338" marR="0" indent="-228600" algn="l" defTabSz="10078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771691" indent="-251972" algn="l" defTabSz="1007887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634" indent="-251972" algn="l" defTabSz="1007887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578" indent="-251972" algn="l" defTabSz="1007887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522" indent="-251972" algn="l" defTabSz="1007887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0078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97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89D98799-593F-3EB4-C4BB-CD90D6D6B419}"/>
              </a:ext>
            </a:extLst>
          </p:cNvPr>
          <p:cNvSpPr txBox="1">
            <a:spLocks/>
          </p:cNvSpPr>
          <p:nvPr/>
        </p:nvSpPr>
        <p:spPr>
          <a:xfrm>
            <a:off x="388884" y="4945061"/>
            <a:ext cx="973937" cy="145601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0078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 sz="55000" b="1" kern="1200">
                <a:solidFill>
                  <a:schemeClr val="bg2">
                    <a:lumMod val="20000"/>
                    <a:lumOff val="80000"/>
                    <a:alpha val="2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216000" marR="0" indent="-216000" algn="l" defTabSz="10078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457200" marR="0" indent="-231775" algn="l" defTabSz="10078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>
                <a:tab pos="231775" algn="l"/>
              </a:tabLst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690563" marR="0" indent="-230188" algn="l" defTabSz="10078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22338" marR="0" indent="-228600" algn="l" defTabSz="10078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771691" indent="-251972" algn="l" defTabSz="1007887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634" indent="-251972" algn="l" defTabSz="1007887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578" indent="-251972" algn="l" defTabSz="1007887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522" indent="-251972" algn="l" defTabSz="1007887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0078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9700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kumimoji="0" lang="en-GB" sz="9700" b="1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F831FA70-79DD-C359-0285-0B47474A6047}"/>
              </a:ext>
            </a:extLst>
          </p:cNvPr>
          <p:cNvSpPr txBox="1">
            <a:spLocks/>
          </p:cNvSpPr>
          <p:nvPr/>
        </p:nvSpPr>
        <p:spPr>
          <a:xfrm>
            <a:off x="875852" y="1724235"/>
            <a:ext cx="10598753" cy="75459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356616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20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1pPr>
            <a:lvl2pPr marL="713232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8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2pPr>
            <a:lvl3pPr marL="1069848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6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3pPr>
            <a:lvl4pPr marL="1426464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4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4pPr>
            <a:lvl5pPr marL="1783080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2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dirty="0"/>
              <a:t>Most of the profitability indicators deteriorated, including net profit down to 3,6% during 2022, lower EBITDA of 5% and gross margin</a:t>
            </a:r>
            <a:endParaRPr lang="en-RO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4C98B2D-2BA2-BFAC-E4F7-F0B904C1ED0F}"/>
              </a:ext>
            </a:extLst>
          </p:cNvPr>
          <p:cNvSpPr txBox="1">
            <a:spLocks/>
          </p:cNvSpPr>
          <p:nvPr/>
        </p:nvSpPr>
        <p:spPr>
          <a:xfrm>
            <a:off x="935882" y="2949506"/>
            <a:ext cx="9042462" cy="145601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356616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20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1pPr>
            <a:lvl2pPr marL="713232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8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2pPr>
            <a:lvl3pPr marL="1069848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6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3pPr>
            <a:lvl4pPr marL="1426464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4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4pPr>
            <a:lvl5pPr marL="1783080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2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Depreciation was stable, but capex (long term investments) relative to fixed asset base decelerated from 34% in 2019 down to 13% in 2021</a:t>
            </a:r>
            <a:endParaRPr lang="en-RO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5B930FEB-E87C-E8B2-8EF0-62AAB68ADC9F}"/>
              </a:ext>
            </a:extLst>
          </p:cNvPr>
          <p:cNvSpPr txBox="1">
            <a:spLocks/>
          </p:cNvSpPr>
          <p:nvPr/>
        </p:nvSpPr>
        <p:spPr>
          <a:xfrm>
            <a:off x="935882" y="4086416"/>
            <a:ext cx="9998957" cy="131453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356616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20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1pPr>
            <a:lvl2pPr marL="713232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8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2pPr>
            <a:lvl3pPr marL="1069848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6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3pPr>
            <a:lvl4pPr marL="1426464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4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4pPr>
            <a:lvl5pPr marL="1783080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2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dirty="0"/>
              <a:t>Workforce productivity decreased to 41k lei / month in sales, lowering overheads to revenue down from 44k in 2022 vs 16% in 2021 and 19% in 2020</a:t>
            </a:r>
            <a:r>
              <a:rPr lang="en-RO" dirty="0"/>
              <a:t> 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19CC0361-0792-1458-3229-D2373988EA75}"/>
              </a:ext>
            </a:extLst>
          </p:cNvPr>
          <p:cNvSpPr txBox="1">
            <a:spLocks/>
          </p:cNvSpPr>
          <p:nvPr/>
        </p:nvSpPr>
        <p:spPr>
          <a:xfrm>
            <a:off x="875852" y="5281656"/>
            <a:ext cx="10425895" cy="17046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356616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20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1pPr>
            <a:lvl2pPr marL="713232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8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2pPr>
            <a:lvl3pPr marL="1069848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6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3pPr>
            <a:lvl4pPr marL="1426464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4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4pPr>
            <a:lvl5pPr marL="1783080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2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dirty="0"/>
              <a:t>Higher debt and working capital, coupled with lower profits, increase risk and financing needs. This requires new / additional financing schemes with government guarantees to enable access to capital under competitive conditions</a:t>
            </a:r>
            <a:r>
              <a:rPr lang="en-RO" dirty="0"/>
              <a:t> </a:t>
            </a:r>
            <a:r>
              <a:rPr lang="en-US" dirty="0"/>
              <a:t>.</a:t>
            </a:r>
            <a:endParaRPr lang="en-RO" dirty="0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>
                <a:solidFill>
                  <a:srgbClr val="01AAFF"/>
                </a:solidFill>
              </a:rPr>
              <a:t>Conclusions for the analyzed distributors</a:t>
            </a:r>
          </a:p>
        </p:txBody>
      </p:sp>
      <p:sp>
        <p:nvSpPr>
          <p:cNvPr id="3" name="Title 16">
            <a:extLst>
              <a:ext uri="{FF2B5EF4-FFF2-40B4-BE49-F238E27FC236}">
                <a16:creationId xmlns:a16="http://schemas.microsoft.com/office/drawing/2014/main" id="{64C986A6-6869-8FA1-4A14-1F0FFC38D0B7}"/>
              </a:ext>
            </a:extLst>
          </p:cNvPr>
          <p:cNvSpPr txBox="1">
            <a:spLocks/>
          </p:cNvSpPr>
          <p:nvPr/>
        </p:nvSpPr>
        <p:spPr>
          <a:xfrm>
            <a:off x="388884" y="811731"/>
            <a:ext cx="11309130" cy="544025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txBody>
          <a:bodyPr anchor="ctr"/>
          <a:lstStyle>
            <a:lvl1pPr algn="l" defTabSz="913943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2400" b="0" kern="1200">
                <a:solidFill>
                  <a:schemeClr val="accent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endParaRPr lang="en-US" sz="3200" b="1" dirty="0">
              <a:solidFill>
                <a:srgbClr val="01AA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2554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2" grpId="0"/>
      <p:bldP spid="13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662843" y="2362566"/>
            <a:ext cx="3431969" cy="684355"/>
          </a:xfrm>
          <a:prstGeom prst="rect">
            <a:avLst/>
          </a:prstGeom>
          <a:noFill/>
        </p:spPr>
        <p:txBody>
          <a:bodyPr wrap="square" lIns="0" tIns="36576" rIns="0" bIns="0" rtlCol="0">
            <a:spAutoFit/>
          </a:bodyPr>
          <a:lstStyle/>
          <a:p>
            <a:pPr algn="r">
              <a:lnSpc>
                <a:spcPct val="150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3200" dirty="0">
                <a:solidFill>
                  <a:schemeClr val="bg2"/>
                </a:solidFill>
              </a:rPr>
              <a:t>Thank you!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949038" y="4020516"/>
            <a:ext cx="3431969" cy="360612"/>
          </a:xfrm>
          <a:prstGeom prst="rect">
            <a:avLst/>
          </a:prstGeom>
          <a:noFill/>
        </p:spPr>
        <p:txBody>
          <a:bodyPr wrap="square" lIns="0" tIns="36576" rIns="0" bIns="0" rtlCol="0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600" dirty="0" err="1">
                <a:solidFill>
                  <a:srgbClr val="01AAFF"/>
                </a:solidFill>
              </a:rPr>
              <a:t>sorin.anagnoste@fabiz.ase.ro</a:t>
            </a:r>
            <a:endParaRPr lang="en-US" sz="1600" dirty="0">
              <a:solidFill>
                <a:srgbClr val="01AAFF"/>
              </a:solidFill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3103" y="4133746"/>
            <a:ext cx="247382" cy="247382"/>
          </a:xfrm>
          <a:prstGeom prst="rect">
            <a:avLst/>
          </a:prstGeom>
        </p:spPr>
      </p:pic>
      <p:cxnSp>
        <p:nvCxnSpPr>
          <p:cNvPr id="23" name="Straight Connector 22"/>
          <p:cNvCxnSpPr>
            <a:cxnSpLocks/>
          </p:cNvCxnSpPr>
          <p:nvPr/>
        </p:nvCxnSpPr>
        <p:spPr>
          <a:xfrm>
            <a:off x="5758957" y="4153256"/>
            <a:ext cx="0" cy="246413"/>
          </a:xfrm>
          <a:prstGeom prst="line">
            <a:avLst/>
          </a:prstGeom>
          <a:ln w="19050">
            <a:solidFill>
              <a:schemeClr val="accent1"/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6579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A292282-5F67-ECC2-EA06-995827800D65}"/>
              </a:ext>
            </a:extLst>
          </p:cNvPr>
          <p:cNvSpPr/>
          <p:nvPr/>
        </p:nvSpPr>
        <p:spPr>
          <a:xfrm>
            <a:off x="824710" y="370233"/>
            <a:ext cx="1081157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1AAFF"/>
                </a:solidFill>
                <a:latin typeface="+mj-lt"/>
              </a:rPr>
              <a:t>Gen Z loves talking in memes (2/2) </a:t>
            </a:r>
            <a:endParaRPr lang="en-US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CE43351-DE8C-7AD0-36EB-6B7B6D004046}"/>
              </a:ext>
            </a:extLst>
          </p:cNvPr>
          <p:cNvSpPr/>
          <p:nvPr/>
        </p:nvSpPr>
        <p:spPr>
          <a:xfrm>
            <a:off x="222422" y="98854"/>
            <a:ext cx="5873578" cy="1383957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54234" y="6046910"/>
            <a:ext cx="127470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November 2022</a:t>
            </a:r>
          </a:p>
        </p:txBody>
      </p:sp>
      <p:pic>
        <p:nvPicPr>
          <p:cNvPr id="5" name="Picture 4" descr="A crop field and a green field&#10;&#10;Description automatically generated with medium confidence">
            <a:extLst>
              <a:ext uri="{FF2B5EF4-FFF2-40B4-BE49-F238E27FC236}">
                <a16:creationId xmlns:a16="http://schemas.microsoft.com/office/drawing/2014/main" id="{898D940E-C6A0-54B2-C284-E9789C0258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5">
            <a:extLst>
              <a:ext uri="{FF2B5EF4-FFF2-40B4-BE49-F238E27FC236}">
                <a16:creationId xmlns:a16="http://schemas.microsoft.com/office/drawing/2014/main" id="{3A72A360-38A2-6B94-0D0E-8B953F9B3AE9}"/>
              </a:ext>
            </a:extLst>
          </p:cNvPr>
          <p:cNvSpPr txBox="1">
            <a:spLocks/>
          </p:cNvSpPr>
          <p:nvPr/>
        </p:nvSpPr>
        <p:spPr>
          <a:xfrm>
            <a:off x="222422" y="570287"/>
            <a:ext cx="5873578" cy="5753621"/>
          </a:xfrm>
          <a:prstGeom prst="rect">
            <a:avLst/>
          </a:prstGeom>
          <a:solidFill>
            <a:schemeClr val="accent4">
              <a:alpha val="72000"/>
            </a:schemeClr>
          </a:solidFill>
        </p:spPr>
        <p:txBody>
          <a:bodyPr/>
          <a:lstStyle>
            <a:lvl1pPr algn="l" defTabSz="913943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2199" b="1" kern="1200">
                <a:solidFill>
                  <a:schemeClr val="bg1"/>
                </a:solidFill>
                <a:latin typeface="EYInterstate Light" panose="02000506000000020004" pitchFamily="2" charset="0"/>
                <a:ea typeface="+mj-ea"/>
                <a:cs typeface="Arial" pitchFamily="34" charset="0"/>
              </a:defRPr>
            </a:lvl1pPr>
          </a:lstStyle>
          <a:p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</a:rPr>
              <a:t>Agenda</a:t>
            </a:r>
          </a:p>
          <a:p>
            <a:endParaRPr lang="en-US" sz="28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</a:rPr>
              <a:t>1. Financial standing of companies active in production segment</a:t>
            </a:r>
          </a:p>
          <a:p>
            <a:pPr>
              <a:lnSpc>
                <a:spcPct val="150000"/>
              </a:lnSpc>
            </a:pPr>
            <a:endParaRPr lang="en-US" sz="24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</a:rPr>
              <a:t>2. Preliminary conclusions 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endParaRPr lang="en-US" sz="24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</a:rPr>
              <a:t>3. Financial standing of companies active in distribution segment</a:t>
            </a:r>
          </a:p>
          <a:p>
            <a:pPr>
              <a:lnSpc>
                <a:spcPct val="150000"/>
              </a:lnSpc>
            </a:pPr>
            <a:endParaRPr lang="en-US" sz="24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</a:rPr>
              <a:t>4. Final conclusions</a:t>
            </a:r>
            <a:r>
              <a:rPr lang="en-RO" sz="24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endParaRPr lang="en-US" sz="24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04041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52C0B9D-B110-45E0-93F1-6822AFBA5E42}"/>
              </a:ext>
            </a:extLst>
          </p:cNvPr>
          <p:cNvSpPr txBox="1"/>
          <p:nvPr/>
        </p:nvSpPr>
        <p:spPr>
          <a:xfrm>
            <a:off x="3686476" y="3166712"/>
            <a:ext cx="169918" cy="193899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dirty="0">
                <a:solidFill>
                  <a:schemeClr val="tx2"/>
                </a:solidFill>
              </a:rPr>
              <a:t>31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1AAFF"/>
                </a:solidFill>
              </a:rPr>
              <a:t>Analyzed producers of heating pumps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34E1243-813A-7167-899C-D5AABE6A70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5441184"/>
              </p:ext>
            </p:extLst>
          </p:nvPr>
        </p:nvGraphicFramePr>
        <p:xfrm>
          <a:off x="1470046" y="1373162"/>
          <a:ext cx="7740862" cy="44812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41746">
                  <a:extLst>
                    <a:ext uri="{9D8B030D-6E8A-4147-A177-3AD203B41FA5}">
                      <a16:colId xmlns:a16="http://schemas.microsoft.com/office/drawing/2014/main" val="3006169923"/>
                    </a:ext>
                  </a:extLst>
                </a:gridCol>
                <a:gridCol w="6181972">
                  <a:extLst>
                    <a:ext uri="{9D8B030D-6E8A-4147-A177-3AD203B41FA5}">
                      <a16:colId xmlns:a16="http://schemas.microsoft.com/office/drawing/2014/main" val="402626065"/>
                    </a:ext>
                  </a:extLst>
                </a:gridCol>
                <a:gridCol w="217144">
                  <a:extLst>
                    <a:ext uri="{9D8B030D-6E8A-4147-A177-3AD203B41FA5}">
                      <a16:colId xmlns:a16="http://schemas.microsoft.com/office/drawing/2014/main" val="881677287"/>
                    </a:ext>
                  </a:extLst>
                </a:gridCol>
              </a:tblGrid>
              <a:tr h="267137">
                <a:tc rowSpan="2">
                  <a:txBody>
                    <a:bodyPr/>
                    <a:lstStyle/>
                    <a:p>
                      <a:pPr algn="just"/>
                      <a:r>
                        <a:rPr lang="en-RO" sz="1100" kern="0">
                          <a:effectLst/>
                        </a:rPr>
                        <a:t>Fiscal Code</a:t>
                      </a:r>
                      <a:endParaRPr lang="en-RO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just"/>
                      <a:r>
                        <a:rPr lang="en-RO" sz="1100" kern="0">
                          <a:effectLst/>
                        </a:rPr>
                        <a:t>Company </a:t>
                      </a:r>
                      <a:br>
                        <a:rPr lang="en-RO" sz="1100" kern="0">
                          <a:effectLst/>
                        </a:rPr>
                      </a:br>
                      <a:r>
                        <a:rPr lang="en-RO" sz="1100" kern="0">
                          <a:effectLst/>
                        </a:rPr>
                        <a:t>name</a:t>
                      </a:r>
                      <a:endParaRPr lang="en-RO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RO" sz="1200" kern="100">
                          <a:effectLst/>
                        </a:rPr>
                        <a:t> </a:t>
                      </a:r>
                      <a:endParaRPr lang="en-RO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988752086"/>
                  </a:ext>
                </a:extLst>
              </a:tr>
              <a:tr h="26713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RO" sz="1200" kern="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4282013135"/>
                  </a:ext>
                </a:extLst>
              </a:tr>
              <a:tr h="250441">
                <a:tc>
                  <a:txBody>
                    <a:bodyPr/>
                    <a:lstStyle/>
                    <a:p>
                      <a:pPr algn="just"/>
                      <a:r>
                        <a:rPr lang="en-RO" sz="1100" kern="0">
                          <a:effectLst/>
                        </a:rPr>
                        <a:t>11075840</a:t>
                      </a:r>
                      <a:endParaRPr lang="en-RO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RO" sz="1100" kern="0">
                          <a:effectLst/>
                        </a:rPr>
                        <a:t>VIESSMANN SRL</a:t>
                      </a:r>
                      <a:endParaRPr lang="en-RO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RO" sz="1200" kern="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7918219"/>
                  </a:ext>
                </a:extLst>
              </a:tr>
              <a:tr h="250441">
                <a:tc>
                  <a:txBody>
                    <a:bodyPr/>
                    <a:lstStyle/>
                    <a:p>
                      <a:pPr algn="just"/>
                      <a:r>
                        <a:rPr lang="en-RO" sz="1100" kern="0">
                          <a:effectLst/>
                        </a:rPr>
                        <a:t>13123501</a:t>
                      </a:r>
                      <a:endParaRPr lang="en-RO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RO" sz="1100" kern="0">
                          <a:effectLst/>
                        </a:rPr>
                        <a:t>AIRMEC ROMANIA SRL</a:t>
                      </a:r>
                      <a:endParaRPr lang="en-RO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RO" sz="1200" kern="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67539797"/>
                  </a:ext>
                </a:extLst>
              </a:tr>
              <a:tr h="250441">
                <a:tc>
                  <a:txBody>
                    <a:bodyPr/>
                    <a:lstStyle/>
                    <a:p>
                      <a:pPr algn="just"/>
                      <a:r>
                        <a:rPr lang="en-RO" sz="1100" kern="0">
                          <a:effectLst/>
                        </a:rPr>
                        <a:t>13521523</a:t>
                      </a:r>
                      <a:endParaRPr lang="en-RO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RO" sz="1100" kern="0">
                          <a:effectLst/>
                        </a:rPr>
                        <a:t>ASTON COM SA</a:t>
                      </a:r>
                      <a:endParaRPr lang="en-RO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RO" sz="1200" kern="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53351755"/>
                  </a:ext>
                </a:extLst>
              </a:tr>
              <a:tr h="250441">
                <a:tc>
                  <a:txBody>
                    <a:bodyPr/>
                    <a:lstStyle/>
                    <a:p>
                      <a:pPr algn="just"/>
                      <a:r>
                        <a:rPr lang="en-RO" sz="1100" kern="0">
                          <a:effectLst/>
                        </a:rPr>
                        <a:t>14390493</a:t>
                      </a:r>
                      <a:endParaRPr lang="en-RO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RO" sz="1100" kern="0">
                          <a:effectLst/>
                        </a:rPr>
                        <a:t>ARISTON THERMO ROMANIA SRL</a:t>
                      </a:r>
                      <a:endParaRPr lang="en-RO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RO" sz="1200" kern="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30933268"/>
                  </a:ext>
                </a:extLst>
              </a:tr>
              <a:tr h="250441">
                <a:tc>
                  <a:txBody>
                    <a:bodyPr/>
                    <a:lstStyle/>
                    <a:p>
                      <a:pPr algn="just"/>
                      <a:r>
                        <a:rPr lang="en-RO" sz="1100" kern="0">
                          <a:effectLst/>
                        </a:rPr>
                        <a:t>14958861</a:t>
                      </a:r>
                      <a:endParaRPr lang="en-RO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RO" sz="1100" kern="0">
                          <a:effectLst/>
                        </a:rPr>
                        <a:t>YORK FARM SRL</a:t>
                      </a:r>
                      <a:endParaRPr lang="en-RO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RO" sz="1200" kern="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93123791"/>
                  </a:ext>
                </a:extLst>
              </a:tr>
              <a:tr h="250441">
                <a:tc>
                  <a:txBody>
                    <a:bodyPr/>
                    <a:lstStyle/>
                    <a:p>
                      <a:pPr algn="just"/>
                      <a:r>
                        <a:rPr lang="en-RO" sz="1100" kern="0">
                          <a:effectLst/>
                        </a:rPr>
                        <a:t>15555719</a:t>
                      </a:r>
                      <a:endParaRPr lang="en-RO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RO" sz="1100" kern="0">
                          <a:effectLst/>
                        </a:rPr>
                        <a:t>VAILLANT GROUP ROMANIA SRL</a:t>
                      </a:r>
                      <a:endParaRPr lang="en-RO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RO" sz="1200" kern="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4933464"/>
                  </a:ext>
                </a:extLst>
              </a:tr>
              <a:tr h="250441">
                <a:tc>
                  <a:txBody>
                    <a:bodyPr/>
                    <a:lstStyle/>
                    <a:p>
                      <a:pPr algn="just"/>
                      <a:r>
                        <a:rPr lang="en-RO" sz="1100" kern="0">
                          <a:effectLst/>
                        </a:rPr>
                        <a:t>15928982</a:t>
                      </a:r>
                      <a:endParaRPr lang="en-RO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RO" sz="1100" kern="0">
                          <a:effectLst/>
                        </a:rPr>
                        <a:t>TRANE ROMANIA SRL</a:t>
                      </a:r>
                      <a:endParaRPr lang="en-RO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RO" sz="1200" kern="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27797801"/>
                  </a:ext>
                </a:extLst>
              </a:tr>
              <a:tr h="250441">
                <a:tc>
                  <a:txBody>
                    <a:bodyPr/>
                    <a:lstStyle/>
                    <a:p>
                      <a:pPr algn="just"/>
                      <a:r>
                        <a:rPr lang="en-RO" sz="1100" kern="0">
                          <a:effectLst/>
                        </a:rPr>
                        <a:t>22694272</a:t>
                      </a:r>
                      <a:endParaRPr lang="en-RO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RO" sz="1100" kern="0">
                          <a:effectLst/>
                        </a:rPr>
                        <a:t>SAMSUNG ELECTRONICS ROMANIA SRL</a:t>
                      </a:r>
                      <a:endParaRPr lang="en-RO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RO" sz="1200" kern="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5874038"/>
                  </a:ext>
                </a:extLst>
              </a:tr>
              <a:tr h="250441">
                <a:tc>
                  <a:txBody>
                    <a:bodyPr/>
                    <a:lstStyle/>
                    <a:p>
                      <a:pPr algn="just"/>
                      <a:r>
                        <a:rPr lang="en-RO" sz="1100" kern="0">
                          <a:effectLst/>
                        </a:rPr>
                        <a:t>30451720</a:t>
                      </a:r>
                      <a:endParaRPr lang="en-RO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RO" sz="1100" kern="0">
                          <a:effectLst/>
                        </a:rPr>
                        <a:t>AHI CARRIER ROMANIA SRL</a:t>
                      </a:r>
                      <a:endParaRPr lang="en-RO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RO" sz="1200" kern="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0219967"/>
                  </a:ext>
                </a:extLst>
              </a:tr>
              <a:tr h="440777">
                <a:tc>
                  <a:txBody>
                    <a:bodyPr/>
                    <a:lstStyle/>
                    <a:p>
                      <a:pPr algn="just"/>
                      <a:r>
                        <a:rPr lang="en-RO" sz="1100" kern="0">
                          <a:effectLst/>
                        </a:rPr>
                        <a:t>38133730</a:t>
                      </a:r>
                      <a:endParaRPr lang="en-RO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RO" sz="1100" kern="0">
                          <a:effectLst/>
                        </a:rPr>
                        <a:t>MITSUBISHI ELECTRIC EUROPE BV AMSTERDAM SUCURSALĂ BUCUREŞTI</a:t>
                      </a:r>
                      <a:endParaRPr lang="en-RO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RO" sz="1200" kern="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05210118"/>
                  </a:ext>
                </a:extLst>
              </a:tr>
              <a:tr h="250441">
                <a:tc>
                  <a:txBody>
                    <a:bodyPr/>
                    <a:lstStyle/>
                    <a:p>
                      <a:pPr algn="just"/>
                      <a:r>
                        <a:rPr lang="en-RO" sz="1100" kern="0">
                          <a:effectLst/>
                        </a:rPr>
                        <a:t>39314424</a:t>
                      </a:r>
                      <a:endParaRPr lang="en-RO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RO" sz="1100" kern="0">
                          <a:effectLst/>
                        </a:rPr>
                        <a:t>AI HEATING SOLUTIONS S.R.L.</a:t>
                      </a:r>
                      <a:endParaRPr lang="en-RO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RO" sz="1200" kern="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03169224"/>
                  </a:ext>
                </a:extLst>
              </a:tr>
              <a:tr h="250441">
                <a:tc>
                  <a:txBody>
                    <a:bodyPr/>
                    <a:lstStyle/>
                    <a:p>
                      <a:pPr algn="just"/>
                      <a:r>
                        <a:rPr lang="en-RO" sz="1100" kern="0">
                          <a:effectLst/>
                        </a:rPr>
                        <a:t>41462082</a:t>
                      </a:r>
                      <a:endParaRPr lang="en-RO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RO" sz="1100" kern="0">
                          <a:effectLst/>
                        </a:rPr>
                        <a:t>BOSCH SERVICII TERMOTEHNICA S.R.L.</a:t>
                      </a:r>
                      <a:endParaRPr lang="en-RO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RO" sz="1200" kern="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02061241"/>
                  </a:ext>
                </a:extLst>
              </a:tr>
              <a:tr h="250441">
                <a:tc>
                  <a:txBody>
                    <a:bodyPr/>
                    <a:lstStyle/>
                    <a:p>
                      <a:pPr algn="just"/>
                      <a:r>
                        <a:rPr lang="en-RO" sz="1100" kern="0">
                          <a:effectLst/>
                        </a:rPr>
                        <a:t>5575204</a:t>
                      </a:r>
                      <a:endParaRPr lang="en-RO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RO" sz="1100" kern="0">
                          <a:effectLst/>
                        </a:rPr>
                        <a:t>DAIKIN AIRCONDITIONING CENTRAL EUROPE - ROMANIA SRL</a:t>
                      </a:r>
                      <a:endParaRPr lang="en-RO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RO" sz="1200" kern="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50828554"/>
                  </a:ext>
                </a:extLst>
              </a:tr>
              <a:tr h="250441">
                <a:tc>
                  <a:txBody>
                    <a:bodyPr/>
                    <a:lstStyle/>
                    <a:p>
                      <a:pPr algn="just"/>
                      <a:r>
                        <a:rPr lang="en-RO" sz="1100" kern="0">
                          <a:effectLst/>
                        </a:rPr>
                        <a:t>5951163</a:t>
                      </a:r>
                      <a:endParaRPr lang="en-RO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RO" sz="1100" kern="0">
                          <a:effectLst/>
                        </a:rPr>
                        <a:t>ABB POWER GRIDS S.R.L.</a:t>
                      </a:r>
                      <a:endParaRPr lang="en-RO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RO" sz="1200" kern="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23815743"/>
                  </a:ext>
                </a:extLst>
              </a:tr>
              <a:tr h="250441">
                <a:tc>
                  <a:txBody>
                    <a:bodyPr/>
                    <a:lstStyle/>
                    <a:p>
                      <a:pPr algn="just"/>
                      <a:r>
                        <a:rPr lang="en-RO" sz="1100" kern="0">
                          <a:effectLst/>
                        </a:rPr>
                        <a:t>8127710</a:t>
                      </a:r>
                      <a:endParaRPr lang="en-RO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RO" sz="1100" kern="0">
                          <a:effectLst/>
                        </a:rPr>
                        <a:t>DANFOSS SRL</a:t>
                      </a:r>
                      <a:endParaRPr lang="en-RO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RO" sz="1200" kern="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254983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84802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52C0B9D-B110-45E0-93F1-6822AFBA5E42}"/>
              </a:ext>
            </a:extLst>
          </p:cNvPr>
          <p:cNvSpPr txBox="1"/>
          <p:nvPr/>
        </p:nvSpPr>
        <p:spPr>
          <a:xfrm>
            <a:off x="3686476" y="3166712"/>
            <a:ext cx="169918" cy="193899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dirty="0">
                <a:solidFill>
                  <a:schemeClr val="tx2"/>
                </a:solidFill>
              </a:rPr>
              <a:t>31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1AAFF"/>
                </a:solidFill>
              </a:rPr>
              <a:t>Analyzed distributors of heating pumps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A2EC97A-F6FA-E5ED-5F15-36E2E6A88C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3293770"/>
              </p:ext>
            </p:extLst>
          </p:nvPr>
        </p:nvGraphicFramePr>
        <p:xfrm>
          <a:off x="2196790" y="1914764"/>
          <a:ext cx="6830177" cy="25038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83894">
                  <a:extLst>
                    <a:ext uri="{9D8B030D-6E8A-4147-A177-3AD203B41FA5}">
                      <a16:colId xmlns:a16="http://schemas.microsoft.com/office/drawing/2014/main" val="4082098008"/>
                    </a:ext>
                  </a:extLst>
                </a:gridCol>
                <a:gridCol w="5454685">
                  <a:extLst>
                    <a:ext uri="{9D8B030D-6E8A-4147-A177-3AD203B41FA5}">
                      <a16:colId xmlns:a16="http://schemas.microsoft.com/office/drawing/2014/main" val="3251977107"/>
                    </a:ext>
                  </a:extLst>
                </a:gridCol>
                <a:gridCol w="191598">
                  <a:extLst>
                    <a:ext uri="{9D8B030D-6E8A-4147-A177-3AD203B41FA5}">
                      <a16:colId xmlns:a16="http://schemas.microsoft.com/office/drawing/2014/main" val="3852892025"/>
                    </a:ext>
                  </a:extLst>
                </a:gridCol>
              </a:tblGrid>
              <a:tr h="354325">
                <a:tc rowSpan="2">
                  <a:txBody>
                    <a:bodyPr/>
                    <a:lstStyle/>
                    <a:p>
                      <a:pPr algn="just"/>
                      <a:r>
                        <a:rPr lang="en-RO" sz="1100" kern="0">
                          <a:effectLst/>
                        </a:rPr>
                        <a:t>Fiscal Code</a:t>
                      </a:r>
                      <a:endParaRPr lang="en-RO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just"/>
                      <a:r>
                        <a:rPr lang="en-RO" sz="1100" kern="0">
                          <a:effectLst/>
                        </a:rPr>
                        <a:t>Company </a:t>
                      </a:r>
                      <a:br>
                        <a:rPr lang="en-RO" sz="1100" kern="0">
                          <a:effectLst/>
                        </a:rPr>
                      </a:br>
                      <a:r>
                        <a:rPr lang="en-RO" sz="1100" kern="0">
                          <a:effectLst/>
                        </a:rPr>
                        <a:t>name</a:t>
                      </a:r>
                      <a:endParaRPr lang="en-RO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RO" sz="1200" kern="100">
                          <a:effectLst/>
                        </a:rPr>
                        <a:t> </a:t>
                      </a:r>
                      <a:endParaRPr lang="en-RO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521020515"/>
                  </a:ext>
                </a:extLst>
              </a:tr>
              <a:tr h="3779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RO" sz="1200" kern="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4126560619"/>
                  </a:ext>
                </a:extLst>
              </a:tr>
              <a:tr h="354325">
                <a:tc>
                  <a:txBody>
                    <a:bodyPr/>
                    <a:lstStyle/>
                    <a:p>
                      <a:pPr algn="just"/>
                      <a:r>
                        <a:rPr lang="en-RO" sz="1100" kern="0">
                          <a:effectLst/>
                        </a:rPr>
                        <a:t>159</a:t>
                      </a:r>
                      <a:endParaRPr lang="en-RO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RO" sz="1100" kern="0">
                          <a:effectLst/>
                        </a:rPr>
                        <a:t>FRIGOTEHNICA SRL</a:t>
                      </a:r>
                      <a:endParaRPr lang="en-RO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RO" sz="1200" kern="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2937352"/>
                  </a:ext>
                </a:extLst>
              </a:tr>
              <a:tr h="354325">
                <a:tc>
                  <a:txBody>
                    <a:bodyPr/>
                    <a:lstStyle/>
                    <a:p>
                      <a:pPr algn="just"/>
                      <a:r>
                        <a:rPr lang="en-RO" sz="1100" kern="0">
                          <a:effectLst/>
                        </a:rPr>
                        <a:t>19061378</a:t>
                      </a:r>
                      <a:endParaRPr lang="en-RO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RO" sz="1100" kern="0">
                          <a:effectLst/>
                        </a:rPr>
                        <a:t>ECO THERM SERVICES SRL</a:t>
                      </a:r>
                      <a:endParaRPr lang="en-RO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RO" sz="1200" kern="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11252049"/>
                  </a:ext>
                </a:extLst>
              </a:tr>
              <a:tr h="354325">
                <a:tc>
                  <a:txBody>
                    <a:bodyPr/>
                    <a:lstStyle/>
                    <a:p>
                      <a:pPr algn="just"/>
                      <a:r>
                        <a:rPr lang="en-RO" sz="1100" kern="0">
                          <a:effectLst/>
                        </a:rPr>
                        <a:t>38340859</a:t>
                      </a:r>
                      <a:endParaRPr lang="en-RO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RO" sz="1100" kern="0">
                          <a:effectLst/>
                        </a:rPr>
                        <a:t>HEAT TEHNO SERVICE SRL</a:t>
                      </a:r>
                      <a:endParaRPr lang="en-RO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RO" sz="1200" kern="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83599989"/>
                  </a:ext>
                </a:extLst>
              </a:tr>
              <a:tr h="354325">
                <a:tc>
                  <a:txBody>
                    <a:bodyPr/>
                    <a:lstStyle/>
                    <a:p>
                      <a:pPr algn="just"/>
                      <a:r>
                        <a:rPr lang="en-RO" sz="1100" kern="0">
                          <a:effectLst/>
                        </a:rPr>
                        <a:t>423140</a:t>
                      </a:r>
                      <a:endParaRPr lang="en-RO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RO" sz="1100" kern="0">
                          <a:effectLst/>
                        </a:rPr>
                        <a:t>I C P E SA</a:t>
                      </a:r>
                      <a:endParaRPr lang="en-RO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RO" sz="1200" kern="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72248759"/>
                  </a:ext>
                </a:extLst>
              </a:tr>
              <a:tr h="354325">
                <a:tc>
                  <a:txBody>
                    <a:bodyPr/>
                    <a:lstStyle/>
                    <a:p>
                      <a:pPr algn="just"/>
                      <a:r>
                        <a:rPr lang="en-RO" sz="1100" kern="0">
                          <a:effectLst/>
                        </a:rPr>
                        <a:t>9094041</a:t>
                      </a:r>
                      <a:endParaRPr lang="en-RO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RO" sz="1100" kern="0">
                          <a:effectLst/>
                        </a:rPr>
                        <a:t>DELTA TECH COMPANY SRL</a:t>
                      </a:r>
                      <a:endParaRPr lang="en-RO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RO" sz="1200" kern="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626692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13659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52C0B9D-B110-45E0-93F1-6822AFBA5E42}"/>
              </a:ext>
            </a:extLst>
          </p:cNvPr>
          <p:cNvSpPr txBox="1"/>
          <p:nvPr/>
        </p:nvSpPr>
        <p:spPr>
          <a:xfrm>
            <a:off x="3686476" y="3166712"/>
            <a:ext cx="169918" cy="193899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dirty="0">
                <a:solidFill>
                  <a:schemeClr val="tx2"/>
                </a:solidFill>
              </a:rPr>
              <a:t>31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1AAFF"/>
                </a:solidFill>
              </a:rPr>
              <a:t>What was analyzed?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B94433-779B-5265-7E4C-A9ABCB755D7C}"/>
              </a:ext>
            </a:extLst>
          </p:cNvPr>
          <p:cNvSpPr txBox="1">
            <a:spLocks/>
          </p:cNvSpPr>
          <p:nvPr/>
        </p:nvSpPr>
        <p:spPr>
          <a:xfrm>
            <a:off x="592191" y="1724329"/>
            <a:ext cx="10369457" cy="439769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356616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20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1pPr>
            <a:lvl2pPr marL="713232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8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2pPr>
            <a:lvl3pPr marL="1069848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6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3pPr>
            <a:lvl4pPr marL="1426464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4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4pPr>
            <a:lvl5pPr marL="1783080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2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EYInterstate Light" panose="02000506000000020004" pitchFamily="2" charset="0"/>
              <a:buNone/>
            </a:pPr>
            <a:r>
              <a:rPr lang="en-US" sz="2800" dirty="0">
                <a:solidFill>
                  <a:schemeClr val="bg2"/>
                </a:solidFill>
                <a:latin typeface="+mj-lt"/>
              </a:rPr>
              <a:t>NACE codes analyzed:</a:t>
            </a:r>
          </a:p>
          <a:p>
            <a:pPr marL="356616" lvl="1">
              <a:buClr>
                <a:srgbClr val="01AAFF"/>
              </a:buClr>
            </a:pPr>
            <a:r>
              <a:rPr lang="en-US" sz="2000" dirty="0"/>
              <a:t>Financial – Indicators: 25 complete financial indicators computed for the previous 5 years </a:t>
            </a:r>
            <a:endParaRPr lang="en-RO" sz="2000" dirty="0"/>
          </a:p>
          <a:p>
            <a:pPr marL="356616" lvl="1">
              <a:buClr>
                <a:srgbClr val="01AAFF"/>
              </a:buClr>
            </a:pPr>
            <a:r>
              <a:rPr lang="en-US" sz="2000" dirty="0"/>
              <a:t>Legend: formula and interpretation for each financial indicator used </a:t>
            </a:r>
            <a:endParaRPr lang="en-RO" sz="2000" dirty="0"/>
          </a:p>
          <a:p>
            <a:pPr marL="356616" lvl="1">
              <a:buClr>
                <a:srgbClr val="01AAFF"/>
              </a:buClr>
            </a:pPr>
            <a:r>
              <a:rPr lang="en-US" sz="2000" dirty="0"/>
              <a:t>Trends: evolution of revenues and number of companies in the past decade </a:t>
            </a:r>
            <a:endParaRPr lang="en-RO" sz="2000" dirty="0"/>
          </a:p>
          <a:p>
            <a:pPr marL="356616" lvl="1">
              <a:buClr>
                <a:srgbClr val="01AAFF"/>
              </a:buClr>
            </a:pPr>
            <a:r>
              <a:rPr lang="en-US" sz="2000" dirty="0"/>
              <a:t>Financials 2022-2021-2020 in short format publicly available at Ministry of Finance for all the companies active in the sectors </a:t>
            </a:r>
            <a:endParaRPr lang="en-RO" sz="2000" dirty="0"/>
          </a:p>
          <a:p>
            <a:pPr marL="356616" lvl="1">
              <a:buClr>
                <a:srgbClr val="01AAFF"/>
              </a:buClr>
            </a:pPr>
            <a:r>
              <a:rPr lang="en-US" sz="2000" dirty="0"/>
              <a:t>Administrators &amp; Shareholders: for the relevant companies generating cumulated +95% of the market share (Trade Register)</a:t>
            </a:r>
            <a:endParaRPr lang="en-RO" sz="2000" dirty="0"/>
          </a:p>
          <a:p>
            <a:pPr marL="356616" lvl="1">
              <a:buClr>
                <a:srgbClr val="01AAFF"/>
              </a:buClr>
            </a:pPr>
            <a:r>
              <a:rPr lang="en-US" sz="2000" dirty="0"/>
              <a:t>Working Points: geographical distribution of all working points of evaluated companies, by location and setup moment</a:t>
            </a:r>
            <a:endParaRPr lang="en-RO" sz="2000" dirty="0"/>
          </a:p>
          <a:p>
            <a:pPr marL="0" lvl="0" indent="0">
              <a:buNone/>
            </a:pPr>
            <a:endParaRPr lang="en-US" dirty="0"/>
          </a:p>
          <a:p>
            <a:pPr marL="0" indent="0">
              <a:buFont typeface="EYInterstate Light" panose="02000506000000020004" pitchFamily="2" charset="0"/>
              <a:buNone/>
            </a:pPr>
            <a:endParaRPr lang="en-US" sz="2800" dirty="0">
              <a:solidFill>
                <a:schemeClr val="bg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21459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52C0B9D-B110-45E0-93F1-6822AFBA5E42}"/>
              </a:ext>
            </a:extLst>
          </p:cNvPr>
          <p:cNvSpPr txBox="1"/>
          <p:nvPr/>
        </p:nvSpPr>
        <p:spPr>
          <a:xfrm>
            <a:off x="3686476" y="3166712"/>
            <a:ext cx="169918" cy="193899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dirty="0">
                <a:solidFill>
                  <a:schemeClr val="tx2"/>
                </a:solidFill>
              </a:rPr>
              <a:t>31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1AAFF"/>
                </a:solidFill>
              </a:rPr>
              <a:t>Revenues for the selected companies are up by 14% during 2023, after 18% increase during 2021 and 11% growth in 2020</a:t>
            </a:r>
            <a:endParaRPr lang="en-RO" dirty="0">
              <a:solidFill>
                <a:srgbClr val="01AAFF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7F142EA-1587-609D-FE1A-82707E812EFD}"/>
              </a:ext>
            </a:extLst>
          </p:cNvPr>
          <p:cNvSpPr txBox="1"/>
          <p:nvPr/>
        </p:nvSpPr>
        <p:spPr>
          <a:xfrm>
            <a:off x="351194" y="5999965"/>
            <a:ext cx="1869101" cy="193899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dirty="0">
                <a:solidFill>
                  <a:schemeClr val="bg1"/>
                </a:solidFill>
              </a:rPr>
              <a:t>Source: Minister of Finance</a:t>
            </a:r>
          </a:p>
        </p:txBody>
      </p:sp>
      <p:pic>
        <p:nvPicPr>
          <p:cNvPr id="3" name="Picture 2" descr="A graph of sales&#10;&#10;Description automatically generated">
            <a:extLst>
              <a:ext uri="{FF2B5EF4-FFF2-40B4-BE49-F238E27FC236}">
                <a16:creationId xmlns:a16="http://schemas.microsoft.com/office/drawing/2014/main" id="{EE4C49A4-7E71-2123-24CA-2AF7D574D7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194" y="2496533"/>
            <a:ext cx="11614675" cy="2097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3437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52C0B9D-B110-45E0-93F1-6822AFBA5E42}"/>
              </a:ext>
            </a:extLst>
          </p:cNvPr>
          <p:cNvSpPr txBox="1"/>
          <p:nvPr/>
        </p:nvSpPr>
        <p:spPr>
          <a:xfrm>
            <a:off x="3686476" y="3166712"/>
            <a:ext cx="169918" cy="193899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dirty="0">
                <a:solidFill>
                  <a:schemeClr val="tx2"/>
                </a:solidFill>
              </a:rPr>
              <a:t>31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1AAFF"/>
                </a:solidFill>
              </a:rPr>
              <a:t>Despite partial recovery in added value (EBITDA for selected companies average only to 6,1% during 2021, vs 5.3% in 2020 and 8,6% in 2019), return on equity is very attractive for investments, averaging 20% in 2022 vs. 5.3% in 2020</a:t>
            </a:r>
            <a:r>
              <a:rPr lang="en-RO" dirty="0">
                <a:solidFill>
                  <a:srgbClr val="01AAFF"/>
                </a:solidFill>
              </a:rPr>
              <a:t>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7F142EA-1587-609D-FE1A-82707E812EFD}"/>
              </a:ext>
            </a:extLst>
          </p:cNvPr>
          <p:cNvSpPr txBox="1"/>
          <p:nvPr/>
        </p:nvSpPr>
        <p:spPr>
          <a:xfrm>
            <a:off x="351194" y="5999965"/>
            <a:ext cx="1869101" cy="193899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dirty="0">
                <a:solidFill>
                  <a:schemeClr val="bg1"/>
                </a:solidFill>
              </a:rPr>
              <a:t>Source: Minister of Finance</a:t>
            </a:r>
          </a:p>
        </p:txBody>
      </p:sp>
      <p:pic>
        <p:nvPicPr>
          <p:cNvPr id="4" name="Picture 3" descr="A graph of sales&#10;&#10;Description automatically generated">
            <a:extLst>
              <a:ext uri="{FF2B5EF4-FFF2-40B4-BE49-F238E27FC236}">
                <a16:creationId xmlns:a16="http://schemas.microsoft.com/office/drawing/2014/main" id="{67C47723-9EDC-CA93-D456-9315A11858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407" y="2532243"/>
            <a:ext cx="11851186" cy="2218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6735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52C0B9D-B110-45E0-93F1-6822AFBA5E42}"/>
              </a:ext>
            </a:extLst>
          </p:cNvPr>
          <p:cNvSpPr txBox="1"/>
          <p:nvPr/>
        </p:nvSpPr>
        <p:spPr>
          <a:xfrm>
            <a:off x="3686476" y="3166712"/>
            <a:ext cx="169918" cy="193899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dirty="0">
                <a:solidFill>
                  <a:schemeClr val="tx2"/>
                </a:solidFill>
              </a:rPr>
              <a:t>31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1AAFF"/>
                </a:solidFill>
              </a:rPr>
              <a:t>Financial indicators for production companies of heat pumps and thermal energy storage</a:t>
            </a:r>
            <a:r>
              <a:rPr lang="en-RO" dirty="0">
                <a:solidFill>
                  <a:srgbClr val="01AAFF"/>
                </a:solidFill>
              </a:rPr>
              <a:t> </a:t>
            </a:r>
            <a:endParaRPr lang="en-US" dirty="0">
              <a:solidFill>
                <a:srgbClr val="01AAFF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7F142EA-1587-609D-FE1A-82707E812EFD}"/>
              </a:ext>
            </a:extLst>
          </p:cNvPr>
          <p:cNvSpPr txBox="1"/>
          <p:nvPr/>
        </p:nvSpPr>
        <p:spPr>
          <a:xfrm>
            <a:off x="351194" y="5999965"/>
            <a:ext cx="1869101" cy="193899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dirty="0">
                <a:solidFill>
                  <a:schemeClr val="bg1"/>
                </a:solidFill>
              </a:rPr>
              <a:t>Source: Minister of Finance</a:t>
            </a:r>
          </a:p>
        </p:txBody>
      </p:sp>
      <p:pic>
        <p:nvPicPr>
          <p:cNvPr id="4" name="Picture 3" descr="A table with numbers and text&#10;&#10;Description automatically generated">
            <a:extLst>
              <a:ext uri="{FF2B5EF4-FFF2-40B4-BE49-F238E27FC236}">
                <a16:creationId xmlns:a16="http://schemas.microsoft.com/office/drawing/2014/main" id="{67ABE7E1-4E7A-1103-2280-692FC3FF50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744" y="1538450"/>
            <a:ext cx="7228050" cy="3985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0239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52C0B9D-B110-45E0-93F1-6822AFBA5E42}"/>
              </a:ext>
            </a:extLst>
          </p:cNvPr>
          <p:cNvSpPr txBox="1"/>
          <p:nvPr/>
        </p:nvSpPr>
        <p:spPr>
          <a:xfrm>
            <a:off x="3686476" y="3166712"/>
            <a:ext cx="169918" cy="193899"/>
          </a:xfrm>
          <a:prstGeom prst="rect">
            <a:avLst/>
          </a:prstGeom>
          <a:noFill/>
        </p:spPr>
        <p:txBody>
          <a:bodyPr wrap="non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dirty="0">
                <a:solidFill>
                  <a:schemeClr val="tx2"/>
                </a:solidFill>
              </a:rPr>
              <a:t>31</a:t>
            </a:r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D879CB26-A323-865F-B1FA-3C43FC9EF95A}"/>
              </a:ext>
            </a:extLst>
          </p:cNvPr>
          <p:cNvSpPr txBox="1">
            <a:spLocks/>
          </p:cNvSpPr>
          <p:nvPr/>
        </p:nvSpPr>
        <p:spPr>
          <a:xfrm>
            <a:off x="374484" y="2880961"/>
            <a:ext cx="882679" cy="145601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0078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 sz="55000" b="1" kern="1200">
                <a:solidFill>
                  <a:schemeClr val="bg2">
                    <a:lumMod val="20000"/>
                    <a:lumOff val="80000"/>
                    <a:alpha val="2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216000" marR="0" indent="-216000" algn="l" defTabSz="10078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457200" marR="0" indent="-231775" algn="l" defTabSz="10078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>
                <a:tab pos="231775" algn="l"/>
              </a:tabLst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690563" marR="0" indent="-230188" algn="l" defTabSz="10078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22338" marR="0" indent="-228600" algn="l" defTabSz="10078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771691" indent="-251972" algn="l" defTabSz="1007887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634" indent="-251972" algn="l" defTabSz="1007887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578" indent="-251972" algn="l" defTabSz="1007887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522" indent="-251972" algn="l" defTabSz="1007887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0078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9700" b="1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447AE206-2CDE-D20A-340E-B758A01C10CD}"/>
              </a:ext>
            </a:extLst>
          </p:cNvPr>
          <p:cNvSpPr txBox="1">
            <a:spLocks/>
          </p:cNvSpPr>
          <p:nvPr/>
        </p:nvSpPr>
        <p:spPr>
          <a:xfrm>
            <a:off x="388884" y="1627688"/>
            <a:ext cx="973937" cy="155899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0078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 sz="55000" b="1" kern="1200">
                <a:solidFill>
                  <a:schemeClr val="bg2">
                    <a:lumMod val="20000"/>
                    <a:lumOff val="80000"/>
                    <a:alpha val="2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216000" marR="0" indent="-216000" algn="l" defTabSz="10078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457200" marR="0" indent="-231775" algn="l" defTabSz="10078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>
                <a:tab pos="231775" algn="l"/>
              </a:tabLst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690563" marR="0" indent="-230188" algn="l" defTabSz="10078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22338" marR="0" indent="-228600" algn="l" defTabSz="10078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771691" indent="-251972" algn="l" defTabSz="1007887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634" indent="-251972" algn="l" defTabSz="1007887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578" indent="-251972" algn="l" defTabSz="1007887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522" indent="-251972" algn="l" defTabSz="1007887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0078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97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C4503763-95D9-242E-1479-14D8A06BA9E9}"/>
              </a:ext>
            </a:extLst>
          </p:cNvPr>
          <p:cNvSpPr txBox="1">
            <a:spLocks/>
          </p:cNvSpPr>
          <p:nvPr/>
        </p:nvSpPr>
        <p:spPr>
          <a:xfrm>
            <a:off x="388884" y="4043512"/>
            <a:ext cx="973937" cy="133674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0078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 sz="55000" b="1" kern="1200">
                <a:solidFill>
                  <a:schemeClr val="bg2">
                    <a:lumMod val="20000"/>
                    <a:lumOff val="80000"/>
                    <a:alpha val="2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216000" marR="0" indent="-216000" algn="l" defTabSz="10078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457200" marR="0" indent="-231775" algn="l" defTabSz="10078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>
                <a:tab pos="231775" algn="l"/>
              </a:tabLst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690563" marR="0" indent="-230188" algn="l" defTabSz="10078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22338" marR="0" indent="-228600" algn="l" defTabSz="10078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771691" indent="-251972" algn="l" defTabSz="1007887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634" indent="-251972" algn="l" defTabSz="1007887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578" indent="-251972" algn="l" defTabSz="1007887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522" indent="-251972" algn="l" defTabSz="1007887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0078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97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89D98799-593F-3EB4-C4BB-CD90D6D6B419}"/>
              </a:ext>
            </a:extLst>
          </p:cNvPr>
          <p:cNvSpPr txBox="1">
            <a:spLocks/>
          </p:cNvSpPr>
          <p:nvPr/>
        </p:nvSpPr>
        <p:spPr>
          <a:xfrm>
            <a:off x="328854" y="5216993"/>
            <a:ext cx="973937" cy="145601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marR="0" indent="0" algn="l" defTabSz="10078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 sz="55000" b="1" kern="1200">
                <a:solidFill>
                  <a:schemeClr val="bg2">
                    <a:lumMod val="20000"/>
                    <a:lumOff val="80000"/>
                    <a:alpha val="2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216000" marR="0" indent="-216000" algn="l" defTabSz="10078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457200" marR="0" indent="-231775" algn="l" defTabSz="10078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>
                <a:tab pos="231775" algn="l"/>
              </a:tabLst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690563" marR="0" indent="-230188" algn="l" defTabSz="10078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22338" marR="0" indent="-228600" algn="l" defTabSz="10078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771691" indent="-251972" algn="l" defTabSz="1007887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634" indent="-251972" algn="l" defTabSz="1007887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578" indent="-251972" algn="l" defTabSz="1007887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522" indent="-251972" algn="l" defTabSz="1007887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0078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9700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kumimoji="0" lang="en-GB" sz="9700" b="1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F831FA70-79DD-C359-0285-0B47474A6047}"/>
              </a:ext>
            </a:extLst>
          </p:cNvPr>
          <p:cNvSpPr txBox="1">
            <a:spLocks/>
          </p:cNvSpPr>
          <p:nvPr/>
        </p:nvSpPr>
        <p:spPr>
          <a:xfrm>
            <a:off x="815822" y="1996167"/>
            <a:ext cx="8573505" cy="75459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356616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20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1pPr>
            <a:lvl2pPr marL="713232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8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2pPr>
            <a:lvl3pPr marL="1069848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6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3pPr>
            <a:lvl4pPr marL="1426464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4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4pPr>
            <a:lvl5pPr marL="1783080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2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dirty="0"/>
              <a:t>Demand recovery and sales growth by 17-18% during 2022 and 2021, after -5% drop during 2020 (pandemic year) and 11% growth in 2019</a:t>
            </a:r>
            <a:endParaRPr lang="en-RO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4C98B2D-2BA2-BFAC-E4F7-F0B904C1ED0F}"/>
              </a:ext>
            </a:extLst>
          </p:cNvPr>
          <p:cNvSpPr txBox="1">
            <a:spLocks/>
          </p:cNvSpPr>
          <p:nvPr/>
        </p:nvSpPr>
        <p:spPr>
          <a:xfrm>
            <a:off x="815822" y="3196234"/>
            <a:ext cx="9042462" cy="145601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356616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20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1pPr>
            <a:lvl2pPr marL="713232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8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2pPr>
            <a:lvl3pPr marL="1069848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6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3pPr>
            <a:lvl4pPr marL="1426464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4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4pPr>
            <a:lvl5pPr marL="1783080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2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dirty="0"/>
              <a:t>Partial recover of profitability (earning after tax, operating margin and EBITDA), amid stable gross margin, lower impact of wages but increasing depreciation </a:t>
            </a:r>
            <a:endParaRPr lang="en-RO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5B930FEB-E87C-E8B2-8EF0-62AAB68ADC9F}"/>
              </a:ext>
            </a:extLst>
          </p:cNvPr>
          <p:cNvSpPr txBox="1">
            <a:spLocks/>
          </p:cNvSpPr>
          <p:nvPr/>
        </p:nvSpPr>
        <p:spPr>
          <a:xfrm>
            <a:off x="815822" y="4351383"/>
            <a:ext cx="9998957" cy="131453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356616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20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1pPr>
            <a:lvl2pPr marL="713232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8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2pPr>
            <a:lvl3pPr marL="1069848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6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3pPr>
            <a:lvl4pPr marL="1426464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4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4pPr>
            <a:lvl5pPr marL="1783080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2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dirty="0"/>
              <a:t>Negative capex relative to fixed assets during 2021 (-11%), so growth is fueled by demand and increasing usage of existing production capacities, which became positive in 2022 amid crisis in the fuel, gas and energy sector) </a:t>
            </a:r>
            <a:endParaRPr lang="en-RO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19CC0361-0792-1458-3229-D2373988EA75}"/>
              </a:ext>
            </a:extLst>
          </p:cNvPr>
          <p:cNvSpPr txBox="1">
            <a:spLocks/>
          </p:cNvSpPr>
          <p:nvPr/>
        </p:nvSpPr>
        <p:spPr>
          <a:xfrm>
            <a:off x="815822" y="5627932"/>
            <a:ext cx="10425895" cy="17046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356616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20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1pPr>
            <a:lvl2pPr marL="713232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8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2pPr>
            <a:lvl3pPr marL="1069848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6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3pPr>
            <a:lvl4pPr marL="1426464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4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4pPr>
            <a:lvl5pPr marL="1783080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2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dirty="0"/>
              <a:t>Very attractive return on capital for investors, 22,5% during 2022, boosted by commercial growth.</a:t>
            </a:r>
            <a:endParaRPr lang="en-RO" dirty="0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>
                <a:solidFill>
                  <a:srgbClr val="01AAFF"/>
                </a:solidFill>
              </a:rPr>
              <a:t>Conclusions for the analyzed producers</a:t>
            </a:r>
          </a:p>
        </p:txBody>
      </p:sp>
      <p:sp>
        <p:nvSpPr>
          <p:cNvPr id="3" name="Title 16">
            <a:extLst>
              <a:ext uri="{FF2B5EF4-FFF2-40B4-BE49-F238E27FC236}">
                <a16:creationId xmlns:a16="http://schemas.microsoft.com/office/drawing/2014/main" id="{64C986A6-6869-8FA1-4A14-1F0FFC38D0B7}"/>
              </a:ext>
            </a:extLst>
          </p:cNvPr>
          <p:cNvSpPr txBox="1">
            <a:spLocks/>
          </p:cNvSpPr>
          <p:nvPr/>
        </p:nvSpPr>
        <p:spPr>
          <a:xfrm>
            <a:off x="388884" y="811731"/>
            <a:ext cx="11309130" cy="544025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txBody>
          <a:bodyPr anchor="ctr"/>
          <a:lstStyle>
            <a:lvl1pPr algn="l" defTabSz="913943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2400" b="0" kern="1200">
                <a:solidFill>
                  <a:schemeClr val="accent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endParaRPr lang="en-US" sz="3200" b="1" dirty="0">
              <a:solidFill>
                <a:srgbClr val="01AA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7860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2" grpId="0"/>
      <p:bldP spid="13" grpId="0"/>
      <p:bldP spid="14" grpId="0"/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Master slide">
  <a:themeElements>
    <a:clrScheme name="onStrategy">
      <a:dk1>
        <a:srgbClr val="000000"/>
      </a:dk1>
      <a:lt1>
        <a:srgbClr val="646464"/>
      </a:lt1>
      <a:dk2>
        <a:srgbClr val="FFFFFF"/>
      </a:dk2>
      <a:lt2>
        <a:srgbClr val="646464"/>
      </a:lt2>
      <a:accent1>
        <a:srgbClr val="7DBFEA"/>
      </a:accent1>
      <a:accent2>
        <a:srgbClr val="4F637B"/>
      </a:accent2>
      <a:accent3>
        <a:srgbClr val="999999"/>
      </a:accent3>
      <a:accent4>
        <a:srgbClr val="F0F0F0"/>
      </a:accent4>
      <a:accent5>
        <a:srgbClr val="B3CECB"/>
      </a:accent5>
      <a:accent6>
        <a:srgbClr val="FFC87E"/>
      </a:accent6>
      <a:hlink>
        <a:srgbClr val="2F98DD"/>
      </a:hlink>
      <a:folHlink>
        <a:srgbClr val="91278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chemeClr val="accent1"/>
          </a:solidFill>
        </a:ln>
      </a:spPr>
      <a:bodyPr rtlCol="0" anchor="t" anchorCtr="0"/>
      <a:lstStyle>
        <a:defPPr algn="ctr">
          <a:defRPr sz="1200" dirty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accent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36576" rIns="0" bIns="0" rtlCol="0">
        <a:spAutoFit/>
      </a:bodyPr>
      <a:lstStyle>
        <a:defPPr marL="356616" indent="-356616">
          <a:lnSpc>
            <a:spcPct val="85000"/>
          </a:lnSpc>
          <a:spcAft>
            <a:spcPts val="600"/>
          </a:spcAft>
          <a:buClr>
            <a:schemeClr val="accent2"/>
          </a:buClr>
          <a:buSzPct val="70000"/>
          <a:buFont typeface="Arial" pitchFamily="34" charset="0"/>
          <a:buChar char="►"/>
          <a:defRPr sz="1200" dirty="0" err="1" smtClean="0">
            <a:solidFill>
              <a:schemeClr val="bg1"/>
            </a:solidFill>
          </a:defRPr>
        </a:defPPr>
      </a:lstStyle>
    </a:txDef>
  </a:objectDefaults>
  <a:extraClrSchemeLst/>
  <a:custClrLst>
    <a:custClr name="EY Special Use Red">
      <a:srgbClr val="F04C3E"/>
    </a:custClr>
    <a:custClr name="EY Special Use Blue 50%">
      <a:srgbClr val="7FD1D6"/>
    </a:custClr>
    <a:custClr name="EY Special Use Purple">
      <a:srgbClr val="91278F"/>
    </a:custClr>
    <a:custClr name="EY Special Use Purple 50%">
      <a:srgbClr val="C893C7"/>
    </a:custClr>
    <a:custClr name="EY Special Use Green">
      <a:srgbClr val="2C973E"/>
    </a:custClr>
    <a:custClr name="EY Special Use Green 50%">
      <a:srgbClr val="95CB89"/>
    </a:custClr>
    <a:custClr name="EY Yellow 50%">
      <a:srgbClr val="FFF27F"/>
    </a:custClr>
    <a:custClr name="EY Special Use Lilac">
      <a:srgbClr val="AC98DB"/>
    </a:custClr>
    <a:custClr name="EY Special Use Lilac 50%">
      <a:srgbClr val="D8D2E0"/>
    </a:custClr>
    <a:custClr name="EY Link Blue">
      <a:srgbClr val="336699"/>
    </a:custClr>
  </a:custClr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761</Words>
  <Application>Microsoft Macintosh PowerPoint</Application>
  <PresentationFormat>Widescreen</PresentationFormat>
  <Paragraphs>114</Paragraphs>
  <Slides>14</Slides>
  <Notes>12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Calibri</vt:lpstr>
      <vt:lpstr>EYInterstate Light</vt:lpstr>
      <vt:lpstr>Times New Roman</vt:lpstr>
      <vt:lpstr>Master slide</vt:lpstr>
      <vt:lpstr>think-cell Slide</vt:lpstr>
      <vt:lpstr>PowerPoint Presentation</vt:lpstr>
      <vt:lpstr>PowerPoint Presentation</vt:lpstr>
      <vt:lpstr>Analyzed producers of heating pumps</vt:lpstr>
      <vt:lpstr>Analyzed distributors of heating pumps</vt:lpstr>
      <vt:lpstr>What was analyzed?</vt:lpstr>
      <vt:lpstr>Revenues for the selected companies are up by 14% during 2023, after 18% increase during 2021 and 11% growth in 2020</vt:lpstr>
      <vt:lpstr>Despite partial recovery in added value (EBITDA for selected companies average only to 6,1% during 2021, vs 5.3% in 2020 and 8,6% in 2019), return on equity is very attractive for investments, averaging 20% in 2022 vs. 5.3% in 2020 </vt:lpstr>
      <vt:lpstr>Financial indicators for production companies of heat pumps and thermal energy storage </vt:lpstr>
      <vt:lpstr>Conclusions for the analyzed producers</vt:lpstr>
      <vt:lpstr>Fierce competition erodes profit margins</vt:lpstr>
      <vt:lpstr>The mix of higher debt and lower net profit, combined with large working capital, expose the appraised companies to increasing interest rates amid inflationary context </vt:lpstr>
      <vt:lpstr>Most of the profitability indicators deteriorated, including net profit down to 3,6% during 2022, lower EBITDA of 5% and gross margin</vt:lpstr>
      <vt:lpstr>Conclusions for the analyzed distributors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2022-12-07T11:58:59Z</dcterms:created>
  <dcterms:modified xsi:type="dcterms:W3CDTF">2023-09-12T06:52:28Z</dcterms:modified>
</cp:coreProperties>
</file>